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7" r:id="rId1"/>
  </p:sldMasterIdLst>
  <p:notesMasterIdLst>
    <p:notesMasterId r:id="rId32"/>
  </p:notesMasterIdLst>
  <p:handoutMasterIdLst>
    <p:handoutMasterId r:id="rId33"/>
  </p:handoutMasterIdLst>
  <p:sldIdLst>
    <p:sldId id="256" r:id="rId2"/>
    <p:sldId id="365" r:id="rId3"/>
    <p:sldId id="257" r:id="rId4"/>
    <p:sldId id="311" r:id="rId5"/>
    <p:sldId id="409" r:id="rId6"/>
    <p:sldId id="367" r:id="rId7"/>
    <p:sldId id="374" r:id="rId8"/>
    <p:sldId id="353" r:id="rId9"/>
    <p:sldId id="361" r:id="rId10"/>
    <p:sldId id="362" r:id="rId11"/>
    <p:sldId id="407" r:id="rId12"/>
    <p:sldId id="408" r:id="rId13"/>
    <p:sldId id="375" r:id="rId14"/>
    <p:sldId id="376" r:id="rId15"/>
    <p:sldId id="377" r:id="rId16"/>
    <p:sldId id="378" r:id="rId17"/>
    <p:sldId id="379" r:id="rId18"/>
    <p:sldId id="382" r:id="rId19"/>
    <p:sldId id="385" r:id="rId20"/>
    <p:sldId id="384" r:id="rId21"/>
    <p:sldId id="387" r:id="rId22"/>
    <p:sldId id="386" r:id="rId23"/>
    <p:sldId id="388" r:id="rId24"/>
    <p:sldId id="410" r:id="rId25"/>
    <p:sldId id="389" r:id="rId26"/>
    <p:sldId id="392" r:id="rId27"/>
    <p:sldId id="330" r:id="rId28"/>
    <p:sldId id="305" r:id="rId29"/>
    <p:sldId id="331" r:id="rId30"/>
    <p:sldId id="34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4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5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5496"/>
    </p:cViewPr>
  </p:sorterViewPr>
  <p:notesViewPr>
    <p:cSldViewPr snapToGrid="0">
      <p:cViewPr varScale="1">
        <p:scale>
          <a:sx n="57" d="100"/>
          <a:sy n="57" d="100"/>
        </p:scale>
        <p:origin x="2790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DA441-AF2E-4437-8DA2-2CFFA4D673CF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2E4F0-AFF1-4A2C-8109-DE10285B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7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043F8-263F-4D16-9372-50031990DAD4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0DCBC-EBE4-45A6-847E-319014990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0DCBC-EBE4-45A6-847E-319014990F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85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0DCBC-EBE4-45A6-847E-319014990F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20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0DCBC-EBE4-45A6-847E-319014990F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5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32800" y="6410324"/>
            <a:ext cx="2743200" cy="365125"/>
          </a:xfrm>
        </p:spPr>
        <p:txBody>
          <a:bodyPr/>
          <a:lstStyle/>
          <a:p>
            <a:fld id="{9C4565BB-B077-474E-81BD-8F2CBA46B41B}" type="datetime1">
              <a:rPr lang="en-US" smtClean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64300"/>
            <a:ext cx="584200" cy="257175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13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8860-8176-4866-AC38-CFC93AAC1481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3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DB5C5-6A8A-4123-BF49-0B75F63AD422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3F7A-F138-42D2-8E77-CBBB69DFCFA1}" type="datetime1">
              <a:rPr lang="en-US" smtClean="0"/>
              <a:t>9/27/2020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FD0B4-5502-4196-9FC8-7C2C5E64430C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7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48800" y="6167437"/>
            <a:ext cx="2743200" cy="365125"/>
          </a:xfrm>
        </p:spPr>
        <p:txBody>
          <a:bodyPr/>
          <a:lstStyle/>
          <a:p>
            <a:fld id="{D8AC08A9-A84D-44EC-8361-5D21A7C8E401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66700" y="6446837"/>
            <a:ext cx="571500" cy="325438"/>
          </a:xfrm>
        </p:spPr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4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3144D-C9E8-4270-BFB8-631B8B0F20B7}" type="datetime1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57B6-476F-4096-BC35-89A30C5A7EDE}" type="datetime1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0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3A6C-C3EC-4CBF-9CB6-2859F20D3211}" type="datetime1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2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451E1-B778-418E-A106-F6E9A2E94464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2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19F0-62B1-42A4-84B7-B8E91F02AFEC}" type="datetime1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5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59015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E13FB-608B-4A0B-87DB-41AFEF232BFC}" type="datetime1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B6D65-8702-47C7-A8B1-DCAEFFBE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98359"/>
            <a:ext cx="9144000" cy="89835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40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مراقبتهای ادغام یافته سلامت </a:t>
            </a:r>
            <a:r>
              <a:rPr lang="fa-IR" sz="4000" dirty="0" smtClean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نوجوانان </a:t>
            </a:r>
            <a:r>
              <a:rPr lang="fa-IR" sz="4000" dirty="0">
                <a:solidFill>
                  <a:prstClr val="black"/>
                </a:solidFill>
                <a:latin typeface="Calibri" panose="020F0502020204030204"/>
                <a:cs typeface="B Yagut" panose="00000400000000000000" pitchFamily="2" charset="-78"/>
              </a:rPr>
              <a:t>ومدارس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30905"/>
            <a:ext cx="9144000" cy="163629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نحوه معاینات </a:t>
            </a:r>
            <a:r>
              <a:rPr lang="fa-IR" sz="3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نوجوانان </a:t>
            </a:r>
            <a:r>
              <a:rPr lang="fa-IR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به منظور تشخیص زودرس </a:t>
            </a: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rtl="1">
              <a:lnSpc>
                <a:spcPct val="150000"/>
              </a:lnSpc>
            </a:pPr>
            <a:r>
              <a:rPr lang="fa-IR" sz="3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</a:t>
            </a:r>
            <a:r>
              <a:rPr lang="fa-IR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به موقع </a:t>
            </a:r>
            <a:r>
              <a:rPr lang="fa-IR" sz="3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بیماریها 1</a:t>
            </a:r>
            <a:endParaRPr lang="en-US" sz="3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3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7358" y="5917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13"/>
    </mc:Choice>
    <mc:Fallback xmlns="">
      <p:transition spd="slow" advTm="2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4" y="211258"/>
            <a:ext cx="10744200" cy="117107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ادامه- نکات در معاینات نوجوان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475" y="1524000"/>
            <a:ext cx="11414072" cy="4809694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براي نوجوان و یا همراهش </a:t>
            </a:r>
            <a:r>
              <a:rPr lang="fa-IR" dirty="0" smtClean="0">
                <a:cs typeface="B Yagut" panose="00000400000000000000" pitchFamily="2" charset="-78"/>
              </a:rPr>
              <a:t>باید</a:t>
            </a:r>
            <a:r>
              <a:rPr lang="en-US" dirty="0" smtClean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هر مورد </a:t>
            </a:r>
            <a:r>
              <a:rPr lang="fa-IR" dirty="0">
                <a:cs typeface="B Yagut" panose="00000400000000000000" pitchFamily="2" charset="-78"/>
              </a:rPr>
              <a:t>معاینه </a:t>
            </a:r>
            <a:r>
              <a:rPr lang="fa-IR" dirty="0" smtClean="0">
                <a:cs typeface="B Yagut" panose="00000400000000000000" pitchFamily="2" charset="-78"/>
              </a:rPr>
              <a:t>را شرح دهیم .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از </a:t>
            </a:r>
            <a:r>
              <a:rPr lang="fa-IR" dirty="0">
                <a:cs typeface="B Yagut" panose="00000400000000000000" pitchFamily="2" charset="-78"/>
              </a:rPr>
              <a:t>دستكش در هنگام </a:t>
            </a:r>
            <a:r>
              <a:rPr lang="fa-IR" dirty="0" smtClean="0">
                <a:cs typeface="B Yagut" panose="00000400000000000000" pitchFamily="2" charset="-78"/>
              </a:rPr>
              <a:t>معاینه استفاده کنیم 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 مکان معاینه مناسب و امن و </a:t>
            </a:r>
            <a:r>
              <a:rPr lang="fa-IR" dirty="0" smtClean="0">
                <a:cs typeface="B Yagut" panose="00000400000000000000" pitchFamily="2" charset="-78"/>
              </a:rPr>
              <a:t>خصوصی و دارای </a:t>
            </a:r>
            <a:r>
              <a:rPr lang="fa-IR" dirty="0">
                <a:cs typeface="B Yagut" panose="00000400000000000000" pitchFamily="2" charset="-78"/>
              </a:rPr>
              <a:t>نور </a:t>
            </a:r>
            <a:r>
              <a:rPr lang="fa-IR" dirty="0" smtClean="0">
                <a:cs typeface="B Yagut" panose="00000400000000000000" pitchFamily="2" charset="-78"/>
              </a:rPr>
              <a:t>کافی باشد.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سوالات </a:t>
            </a:r>
            <a:r>
              <a:rPr lang="fa-IR" dirty="0">
                <a:cs typeface="B Yagut" panose="00000400000000000000" pitchFamily="2" charset="-78"/>
              </a:rPr>
              <a:t>غربالگری و نشانه ها و </a:t>
            </a:r>
            <a:r>
              <a:rPr lang="fa-IR" dirty="0" smtClean="0">
                <a:cs typeface="B Yagut" panose="00000400000000000000" pitchFamily="2" charset="-78"/>
              </a:rPr>
              <a:t>علائم را با رعایت اصول بپرسیم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از </a:t>
            </a:r>
            <a:r>
              <a:rPr lang="fa-IR" dirty="0">
                <a:cs typeface="B Yagut" panose="00000400000000000000" pitchFamily="2" charset="-78"/>
              </a:rPr>
              <a:t>ابزار های کمی و اندازه گیری </a:t>
            </a:r>
            <a:r>
              <a:rPr lang="fa-IR" dirty="0" smtClean="0">
                <a:cs typeface="B Yagut" panose="00000400000000000000" pitchFamily="2" charset="-78"/>
              </a:rPr>
              <a:t>های استاندارد و بطور صحیح استفاده کنیم.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b="1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Tx/>
              <a:buChar char="-"/>
            </a:pP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38"/>
    </mc:Choice>
    <mc:Fallback xmlns="">
      <p:transition spd="slow" advTm="8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4" y="211258"/>
            <a:ext cx="10744200" cy="117107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ادامه- نکات در معاینات نوجوان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475" y="1524000"/>
            <a:ext cx="11414072" cy="4809694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ابتدا معاینات تغذیه و قد و وزن و دهان و دندان و .. انجام شود تا این احساس که سلامتی نوجوان برای شما مهم است در او بوجود بیاید ونوجوان یا همراهان به شما اعتماد کنند و صادقانه پاسخ دهند.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معاینه سلامت روان، سلامت اجتماعی و رفتارهای پرخطر و مصرف مواد را در </a:t>
            </a:r>
            <a:r>
              <a:rPr lang="fa-IR" dirty="0">
                <a:cs typeface="B Yagut" panose="00000400000000000000" pitchFamily="2" charset="-78"/>
              </a:rPr>
              <a:t>شروع و </a:t>
            </a:r>
            <a:r>
              <a:rPr lang="fa-IR" dirty="0" smtClean="0">
                <a:cs typeface="B Yagut" panose="00000400000000000000" pitchFamily="2" charset="-78"/>
              </a:rPr>
              <a:t>ابتدا معاینه </a:t>
            </a:r>
            <a:r>
              <a:rPr lang="fa-IR" dirty="0">
                <a:cs typeface="B Yagut" panose="00000400000000000000" pitchFamily="2" charset="-78"/>
              </a:rPr>
              <a:t>انجام ندهید 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همچنین در معاینات بالا ،به محیط امن و خصوصی بودن معاینات توجه شود. 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b="1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Tx/>
              <a:buChar char="-"/>
            </a:pP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54"/>
    </mc:Choice>
    <mc:Fallback xmlns="">
      <p:transition spd="slow" advTm="11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118719"/>
            <a:ext cx="10744200" cy="93903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شایع </a:t>
            </a:r>
            <a:r>
              <a:rPr lang="fa-IR" sz="4000" dirty="0">
                <a:cs typeface="B Yagut" panose="00000400000000000000" pitchFamily="2" charset="-78"/>
              </a:rPr>
              <a:t>ترین بیماریهای </a:t>
            </a:r>
            <a:r>
              <a:rPr lang="fa-IR" sz="4000" dirty="0" smtClean="0">
                <a:cs typeface="B Yagut" panose="00000400000000000000" pitchFamily="2" charset="-78"/>
              </a:rPr>
              <a:t>نوجوانان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1201003"/>
            <a:ext cx="11588955" cy="5377218"/>
          </a:xfrm>
        </p:spPr>
        <p:txBody>
          <a:bodyPr>
            <a:noAutofit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بیماریهای </a:t>
            </a:r>
            <a:r>
              <a:rPr lang="fa-IR" dirty="0">
                <a:cs typeface="B Yagut" panose="00000400000000000000" pitchFamily="2" charset="-78"/>
              </a:rPr>
              <a:t>واگیر دار </a:t>
            </a:r>
            <a:r>
              <a:rPr lang="fa-IR" dirty="0" smtClean="0">
                <a:cs typeface="B Yagut" panose="00000400000000000000" pitchFamily="2" charset="-78"/>
              </a:rPr>
              <a:t>نوجوانان : گلودردچرکی، بیماریهای انگلی دستگاه گوارش ، بیماریهای اسهالی ، هپاتیت های ویروسی خصوصا </a:t>
            </a:r>
            <a:r>
              <a:rPr lang="en-US" dirty="0" smtClean="0">
                <a:cs typeface="B Yagut" panose="00000400000000000000" pitchFamily="2" charset="-78"/>
              </a:rPr>
              <a:t>A</a:t>
            </a:r>
            <a:r>
              <a:rPr lang="fa-IR" dirty="0" smtClean="0">
                <a:cs typeface="B Yagut" panose="00000400000000000000" pitchFamily="2" charset="-78"/>
              </a:rPr>
              <a:t>،  سرماخوردگی، آنفلوآنزا، سرخک و سرخجه </a:t>
            </a:r>
            <a:r>
              <a:rPr lang="fa-IR" dirty="0">
                <a:cs typeface="B Yagut" panose="00000400000000000000" pitchFamily="2" charset="-78"/>
              </a:rPr>
              <a:t>و </a:t>
            </a:r>
            <a:r>
              <a:rPr lang="fa-IR" dirty="0" smtClean="0">
                <a:cs typeface="B Yagut" panose="00000400000000000000" pitchFamily="2" charset="-78"/>
              </a:rPr>
              <a:t>سل ، گال </a:t>
            </a:r>
            <a:r>
              <a:rPr lang="fa-IR" dirty="0">
                <a:cs typeface="B Yagut" panose="00000400000000000000" pitchFamily="2" charset="-78"/>
              </a:rPr>
              <a:t>و </a:t>
            </a:r>
            <a:r>
              <a:rPr lang="fa-IR" dirty="0" smtClean="0">
                <a:cs typeface="B Yagut" panose="00000400000000000000" pitchFamily="2" charset="-78"/>
              </a:rPr>
              <a:t>شپش </a:t>
            </a:r>
            <a:r>
              <a:rPr lang="fa-IR" dirty="0">
                <a:cs typeface="B Yagut" panose="00000400000000000000" pitchFamily="2" charset="-78"/>
              </a:rPr>
              <a:t>،</a:t>
            </a:r>
            <a:r>
              <a:rPr lang="fa-IR" dirty="0" smtClean="0">
                <a:cs typeface="B Yagut" panose="00000400000000000000" pitchFamily="2" charset="-78"/>
              </a:rPr>
              <a:t>کچلی، اوریون وآبله مرغان</a:t>
            </a:r>
            <a:endParaRPr lang="fa-IR" sz="800" dirty="0" smtClean="0"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بیماریهای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غیرواگیر نوجوانان : بیماری فشارخون، آسم، بیماریهای تغذیه ای( چاقی و لاغری، کوتاه قدی)، قلبی عروقی، دیابت ، آلرژی ، بیماریهای نقص مادرزادی، سرطان، اختلالات روان و بیماریهای ناشی از مصرف مواد، اختلالات شایع ستون مهره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sz="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بیماریهای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مراقبت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ویژه( دیابت، قلبی عروقی، سرطان، صرع، آسم، آلرژی،نقص مادرزادی) .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9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16"/>
    </mc:Choice>
    <mc:Fallback xmlns="">
      <p:transition spd="slow" advTm="107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15" y="81566"/>
            <a:ext cx="10744200" cy="92298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اندازه گیری قد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473" y="1027207"/>
            <a:ext cx="11538483" cy="5441831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استفاده از </a:t>
            </a:r>
            <a:r>
              <a:rPr lang="fa-IR" dirty="0" smtClean="0">
                <a:cs typeface="B Yagut" panose="00000400000000000000" pitchFamily="2" charset="-78"/>
              </a:rPr>
              <a:t>قدسنج مناسب( روی ترازو، قدسنج های دیواری یا مترهای نصب شده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روي ديوار طوري </a:t>
            </a:r>
            <a:r>
              <a:rPr lang="fa-IR" dirty="0" smtClean="0">
                <a:cs typeface="B Yagut" panose="00000400000000000000" pitchFamily="2" charset="-78"/>
              </a:rPr>
              <a:t>كه </a:t>
            </a:r>
            <a:r>
              <a:rPr lang="fa-IR" dirty="0">
                <a:cs typeface="B Yagut" panose="00000400000000000000" pitchFamily="2" charset="-78"/>
              </a:rPr>
              <a:t>كاملاً بر سطح زمين </a:t>
            </a:r>
            <a:r>
              <a:rPr lang="fa-IR" dirty="0" smtClean="0">
                <a:cs typeface="B Yagut" panose="00000400000000000000" pitchFamily="2" charset="-78"/>
              </a:rPr>
              <a:t>عمود باشد</a:t>
            </a:r>
            <a:r>
              <a:rPr lang="fa-IR" dirty="0">
                <a:cs typeface="B Yagut" panose="00000400000000000000" pitchFamily="2" charset="-78"/>
              </a:rPr>
              <a:t>) 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از </a:t>
            </a:r>
            <a:r>
              <a:rPr lang="fa-IR" dirty="0">
                <a:cs typeface="B Yagut" panose="00000400000000000000" pitchFamily="2" charset="-78"/>
              </a:rPr>
              <a:t>صحیح بودن محل قرارگیری قدسنج بر روی سطح </a:t>
            </a:r>
            <a:r>
              <a:rPr lang="fa-IR" dirty="0" smtClean="0">
                <a:cs typeface="B Yagut" panose="00000400000000000000" pitchFamily="2" charset="-78"/>
              </a:rPr>
              <a:t>زمین مطمئن </a:t>
            </a:r>
            <a:r>
              <a:rPr lang="fa-IR" dirty="0">
                <a:cs typeface="B Yagut" panose="00000400000000000000" pitchFamily="2" charset="-78"/>
              </a:rPr>
              <a:t>شوید.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کنترل </a:t>
            </a:r>
            <a:r>
              <a:rPr lang="fa-IR" dirty="0">
                <a:cs typeface="B Yagut" panose="00000400000000000000" pitchFamily="2" charset="-78"/>
              </a:rPr>
              <a:t>کنید که کفش، جوراب ها و تزئینات موی سر </a:t>
            </a:r>
            <a:r>
              <a:rPr lang="fa-IR" dirty="0" smtClean="0">
                <a:cs typeface="B Yagut" panose="00000400000000000000" pitchFamily="2" charset="-78"/>
              </a:rPr>
              <a:t>درآورده شده باشند.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ایستادن صحیح = پشت </a:t>
            </a:r>
            <a:r>
              <a:rPr lang="fa-IR" dirty="0">
                <a:cs typeface="B Yagut" panose="00000400000000000000" pitchFamily="2" charset="-78"/>
              </a:rPr>
              <a:t>سر، شانه ها، </a:t>
            </a:r>
            <a:r>
              <a:rPr lang="fa-IR" dirty="0" smtClean="0">
                <a:cs typeface="B Yagut" panose="00000400000000000000" pitchFamily="2" charset="-78"/>
              </a:rPr>
              <a:t>برآمدگی باسن،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ماهیچه ی ساق پا و پاشنه ها به صفحه ی عمودی مماس باشند.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b="1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Tx/>
              <a:buChar char="-"/>
            </a:pP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0" y="1027208"/>
            <a:ext cx="2366493" cy="583079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2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32"/>
    </mc:Choice>
    <mc:Fallback xmlns="">
      <p:transition spd="slow" advTm="12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15" y="81566"/>
            <a:ext cx="10744200" cy="92298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اندازه گیری قد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473" y="1529877"/>
            <a:ext cx="11538483" cy="4120296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نوجوان به </a:t>
            </a:r>
            <a:r>
              <a:rPr lang="fa-IR" dirty="0">
                <a:cs typeface="B Yagut" panose="00000400000000000000" pitchFamily="2" charset="-78"/>
              </a:rPr>
              <a:t>رو به رو نگاه كند </a:t>
            </a:r>
            <a:r>
              <a:rPr lang="fa-IR" dirty="0" smtClean="0">
                <a:cs typeface="B Yagut" panose="00000400000000000000" pitchFamily="2" charset="-78"/>
              </a:rPr>
              <a:t> و صحیح بایستد.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 گونيا يا خط </a:t>
            </a:r>
            <a:r>
              <a:rPr lang="fa-IR" dirty="0">
                <a:cs typeface="B Yagut" panose="00000400000000000000" pitchFamily="2" charset="-78"/>
              </a:rPr>
              <a:t>كش </a:t>
            </a:r>
            <a:r>
              <a:rPr lang="fa-IR" dirty="0" smtClean="0">
                <a:cs typeface="B Yagut" panose="00000400000000000000" pitchFamily="2" charset="-78"/>
              </a:rPr>
              <a:t>روي سر نوجوان گذاشته به </a:t>
            </a:r>
            <a:r>
              <a:rPr lang="fa-IR" dirty="0">
                <a:cs typeface="B Yagut" panose="00000400000000000000" pitchFamily="2" charset="-78"/>
              </a:rPr>
              <a:t>طوري كه با </a:t>
            </a:r>
            <a:r>
              <a:rPr lang="fa-IR" dirty="0" smtClean="0">
                <a:cs typeface="B Yagut" panose="00000400000000000000" pitchFamily="2" charset="-78"/>
              </a:rPr>
              <a:t>صفحه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 مدرج قدسنج زاويه  </a:t>
            </a:r>
            <a:r>
              <a:rPr lang="fa-IR" dirty="0">
                <a:cs typeface="B Yagut" panose="00000400000000000000" pitchFamily="2" charset="-78"/>
              </a:rPr>
              <a:t>90درجه </a:t>
            </a:r>
            <a:r>
              <a:rPr lang="fa-IR" dirty="0" smtClean="0">
                <a:cs typeface="B Yagut" panose="00000400000000000000" pitchFamily="2" charset="-78"/>
              </a:rPr>
              <a:t>بسازد و سپس </a:t>
            </a:r>
            <a:r>
              <a:rPr lang="fa-IR" dirty="0">
                <a:cs typeface="B Yagut" panose="00000400000000000000" pitchFamily="2" charset="-78"/>
              </a:rPr>
              <a:t>قد </a:t>
            </a:r>
            <a:r>
              <a:rPr lang="fa-IR" dirty="0" smtClean="0">
                <a:cs typeface="B Yagut" panose="00000400000000000000" pitchFamily="2" charset="-78"/>
              </a:rPr>
              <a:t>نوجوان را از </a:t>
            </a:r>
            <a:r>
              <a:rPr lang="fa-IR" dirty="0">
                <a:cs typeface="B Yagut" panose="00000400000000000000" pitchFamily="2" charset="-78"/>
              </a:rPr>
              <a:t>روي 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صفحه </a:t>
            </a:r>
            <a:r>
              <a:rPr lang="fa-IR" dirty="0">
                <a:cs typeface="B Yagut" panose="00000400000000000000" pitchFamily="2" charset="-78"/>
              </a:rPr>
              <a:t>مدرج </a:t>
            </a:r>
            <a:r>
              <a:rPr lang="fa-IR" dirty="0" smtClean="0">
                <a:cs typeface="B Yagut" panose="00000400000000000000" pitchFamily="2" charset="-78"/>
              </a:rPr>
              <a:t>در نقطه تماس یا سر زاویه قائمه، عدد خوانده شود.</a:t>
            </a:r>
            <a:endParaRPr lang="fa-IR" b="1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Tx/>
              <a:buChar char="-"/>
            </a:pP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89" y="1571223"/>
            <a:ext cx="3155324" cy="40789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25"/>
    </mc:Choice>
    <mc:Fallback xmlns="">
      <p:transition spd="slow" advTm="4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14" y="55809"/>
            <a:ext cx="10744200" cy="92298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اندازه گیری وزن و تعیین </a:t>
            </a:r>
            <a:r>
              <a:rPr lang="en-US" sz="4000" dirty="0">
                <a:cs typeface="B Yagut" panose="00000400000000000000" pitchFamily="2" charset="-78"/>
              </a:rPr>
              <a:t>BMI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473" y="1216098"/>
            <a:ext cx="11538483" cy="4951362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قبل </a:t>
            </a:r>
            <a:r>
              <a:rPr lang="fa-IR" dirty="0">
                <a:cs typeface="B Yagut" panose="00000400000000000000" pitchFamily="2" charset="-78"/>
              </a:rPr>
              <a:t>از </a:t>
            </a:r>
            <a:r>
              <a:rPr lang="fa-IR" dirty="0" smtClean="0">
                <a:cs typeface="B Yagut" panose="00000400000000000000" pitchFamily="2" charset="-78"/>
              </a:rPr>
              <a:t>اندازه </a:t>
            </a:r>
            <a:r>
              <a:rPr lang="fa-IR" dirty="0">
                <a:cs typeface="B Yagut" panose="00000400000000000000" pitchFamily="2" charset="-78"/>
              </a:rPr>
              <a:t>گيري </a:t>
            </a:r>
            <a:r>
              <a:rPr lang="fa-IR" dirty="0" smtClean="0">
                <a:cs typeface="B Yagut" panose="00000400000000000000" pitchFamily="2" charset="-78"/>
              </a:rPr>
              <a:t>وزن ،</a:t>
            </a:r>
            <a:r>
              <a:rPr lang="fa-IR" dirty="0">
                <a:cs typeface="B Yagut" panose="00000400000000000000" pitchFamily="2" charset="-78"/>
              </a:rPr>
              <a:t> ترازو </a:t>
            </a:r>
            <a:r>
              <a:rPr lang="fa-IR" dirty="0" smtClean="0">
                <a:cs typeface="B Yagut" panose="00000400000000000000" pitchFamily="2" charset="-78"/>
              </a:rPr>
              <a:t>را </a:t>
            </a:r>
            <a:r>
              <a:rPr lang="fa-IR" dirty="0">
                <a:cs typeface="B Yagut" panose="00000400000000000000" pitchFamily="2" charset="-78"/>
              </a:rPr>
              <a:t>با وزنه شاهد كنترل كنيد. </a:t>
            </a:r>
            <a:endParaRPr lang="fa-IR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نوجوان بايد </a:t>
            </a:r>
            <a:r>
              <a:rPr lang="fa-IR" dirty="0" smtClean="0">
                <a:cs typeface="B Yagut" panose="00000400000000000000" pitchFamily="2" charset="-78"/>
              </a:rPr>
              <a:t>با </a:t>
            </a:r>
            <a:r>
              <a:rPr lang="fa-IR" dirty="0">
                <a:cs typeface="B Yagut" panose="00000400000000000000" pitchFamily="2" charset="-78"/>
              </a:rPr>
              <a:t>حداقل لباس،بدون كفش و كلاه </a:t>
            </a:r>
            <a:r>
              <a:rPr lang="fa-IR" dirty="0" smtClean="0">
                <a:cs typeface="B Yagut" panose="00000400000000000000" pitchFamily="2" charset="-78"/>
              </a:rPr>
              <a:t>در </a:t>
            </a:r>
            <a:r>
              <a:rPr lang="fa-IR" dirty="0">
                <a:cs typeface="B Yagut" panose="00000400000000000000" pitchFamily="2" charset="-78"/>
              </a:rPr>
              <a:t>وسط </a:t>
            </a:r>
            <a:r>
              <a:rPr lang="fa-IR" dirty="0" smtClean="0">
                <a:cs typeface="B Yagut" panose="00000400000000000000" pitchFamily="2" charset="-78"/>
              </a:rPr>
              <a:t>ترازو،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بدون </a:t>
            </a:r>
            <a:r>
              <a:rPr lang="fa-IR" dirty="0">
                <a:cs typeface="B Yagut" panose="00000400000000000000" pitchFamily="2" charset="-78"/>
              </a:rPr>
              <a:t>حركت </a:t>
            </a:r>
            <a:r>
              <a:rPr lang="fa-IR" dirty="0" smtClean="0">
                <a:cs typeface="B Yagut" panose="00000400000000000000" pitchFamily="2" charset="-78"/>
              </a:rPr>
              <a:t>روي </a:t>
            </a:r>
            <a:r>
              <a:rPr lang="fa-IR" dirty="0">
                <a:cs typeface="B Yagut" panose="00000400000000000000" pitchFamily="2" charset="-78"/>
              </a:rPr>
              <a:t>دو </a:t>
            </a:r>
            <a:r>
              <a:rPr lang="fa-IR" dirty="0" smtClean="0">
                <a:cs typeface="B Yagut" panose="00000400000000000000" pitchFamily="2" charset="-78"/>
              </a:rPr>
              <a:t>پا ايستاده و </a:t>
            </a:r>
            <a:r>
              <a:rPr lang="fa-IR" dirty="0">
                <a:cs typeface="B Yagut" panose="00000400000000000000" pitchFamily="2" charset="-78"/>
              </a:rPr>
              <a:t>به رو به رو نگاه </a:t>
            </a:r>
            <a:r>
              <a:rPr lang="fa-IR" dirty="0" smtClean="0">
                <a:cs typeface="B Yagut" panose="00000400000000000000" pitchFamily="2" charset="-78"/>
              </a:rPr>
              <a:t>كند.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توزين </a:t>
            </a:r>
            <a:r>
              <a:rPr lang="fa-IR" dirty="0">
                <a:cs typeface="B Yagut" panose="00000400000000000000" pitchFamily="2" charset="-78"/>
              </a:rPr>
              <a:t>كننده با ايستادن در مقابل ترازو وزن دقيق را بخواند. </a:t>
            </a:r>
            <a:endParaRPr lang="fa-IR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r>
              <a:rPr lang="fa-IR" sz="3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                                                             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BMI=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68" y="978796"/>
            <a:ext cx="3374264" cy="432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169" y="4680282"/>
            <a:ext cx="1749704" cy="67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169" y="5457448"/>
            <a:ext cx="1737511" cy="12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515" y="5601824"/>
            <a:ext cx="1743607" cy="54868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12"/>
    </mc:Choice>
    <mc:Fallback xmlns="">
      <p:transition spd="slow" advTm="9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15" y="81566"/>
            <a:ext cx="10744200" cy="92298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نحوه معاینه بينايی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5" y="1109771"/>
            <a:ext cx="11629621" cy="5505377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تابلوي سنجش بينايي </a:t>
            </a:r>
            <a:r>
              <a:rPr lang="fa-IR" dirty="0" smtClean="0">
                <a:cs typeface="B Yagut" panose="00000400000000000000" pitchFamily="2" charset="-78"/>
              </a:rPr>
              <a:t>را </a:t>
            </a:r>
            <a:r>
              <a:rPr lang="fa-IR" dirty="0">
                <a:cs typeface="B Yagut" panose="00000400000000000000" pitchFamily="2" charset="-78"/>
              </a:rPr>
              <a:t>در جای </a:t>
            </a:r>
            <a:r>
              <a:rPr lang="fa-IR" dirty="0" smtClean="0">
                <a:cs typeface="B Yagut" panose="00000400000000000000" pitchFamily="2" charset="-78"/>
              </a:rPr>
              <a:t>مناسب، رو </a:t>
            </a:r>
            <a:r>
              <a:rPr lang="fa-IR" dirty="0">
                <a:cs typeface="B Yagut" panose="00000400000000000000" pitchFamily="2" charset="-78"/>
              </a:rPr>
              <a:t>به روی پنجره </a:t>
            </a:r>
            <a:r>
              <a:rPr lang="fa-IR" dirty="0" smtClean="0">
                <a:cs typeface="B Yagut" panose="00000400000000000000" pitchFamily="2" charset="-78"/>
              </a:rPr>
              <a:t>با نور کافی (متناسب </a:t>
            </a:r>
            <a:r>
              <a:rPr lang="fa-IR" dirty="0">
                <a:cs typeface="B Yagut" panose="00000400000000000000" pitchFamily="2" charset="-78"/>
              </a:rPr>
              <a:t>با قد نوجوان </a:t>
            </a:r>
            <a:r>
              <a:rPr lang="fa-IR" dirty="0" smtClean="0">
                <a:cs typeface="B Yagut" panose="00000400000000000000" pitchFamily="2" charset="-78"/>
              </a:rPr>
              <a:t>) نصب كنید.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نوجوان،  پشت </a:t>
            </a:r>
            <a:r>
              <a:rPr lang="fa-IR" dirty="0">
                <a:cs typeface="B Yagut" panose="00000400000000000000" pitchFamily="2" charset="-78"/>
              </a:rPr>
              <a:t>به </a:t>
            </a:r>
            <a:r>
              <a:rPr lang="fa-IR" dirty="0" smtClean="0">
                <a:cs typeface="B Yagut" panose="00000400000000000000" pitchFamily="2" charset="-78"/>
              </a:rPr>
              <a:t>پنجره (جلوگیری ازانعکاس) در فاصله 4 يا </a:t>
            </a:r>
            <a:r>
              <a:rPr lang="fa-IR" dirty="0">
                <a:cs typeface="B Yagut" panose="00000400000000000000" pitchFamily="2" charset="-78"/>
              </a:rPr>
              <a:t>6 متري بسته به نوع تابلو </a:t>
            </a:r>
            <a:r>
              <a:rPr lang="fa-IR" dirty="0" smtClean="0">
                <a:cs typeface="B Yagut" panose="00000400000000000000" pitchFamily="2" charset="-78"/>
              </a:rPr>
              <a:t>قرار گيرد.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نوجوان يكی از چشم هايش را </a:t>
            </a:r>
            <a:r>
              <a:rPr lang="fa-IR" dirty="0" smtClean="0">
                <a:cs typeface="B Yagut" panose="00000400000000000000" pitchFamily="2" charset="-78"/>
              </a:rPr>
              <a:t>با </a:t>
            </a:r>
            <a:r>
              <a:rPr lang="fa-IR" dirty="0">
                <a:cs typeface="B Yagut" panose="00000400000000000000" pitchFamily="2" charset="-78"/>
              </a:rPr>
              <a:t>چشم پوش يا كف دست </a:t>
            </a:r>
            <a:r>
              <a:rPr lang="fa-IR" dirty="0" smtClean="0">
                <a:cs typeface="B Yagut" panose="00000400000000000000" pitchFamily="2" charset="-78"/>
              </a:rPr>
              <a:t>به </a:t>
            </a:r>
            <a:r>
              <a:rPr lang="fa-IR" dirty="0">
                <a:cs typeface="B Yagut" panose="00000400000000000000" pitchFamily="2" charset="-78"/>
              </a:rPr>
              <a:t>طوری كه فشار بر آن وارد نشود </a:t>
            </a:r>
            <a:r>
              <a:rPr lang="fa-IR" dirty="0" smtClean="0">
                <a:cs typeface="B Yagut" panose="00000400000000000000" pitchFamily="2" charset="-78"/>
              </a:rPr>
              <a:t>و تمام </a:t>
            </a:r>
            <a:r>
              <a:rPr lang="fa-IR" dirty="0">
                <a:cs typeface="B Yagut" panose="00000400000000000000" pitchFamily="2" charset="-78"/>
              </a:rPr>
              <a:t>زواياي اطراف </a:t>
            </a:r>
            <a:r>
              <a:rPr lang="fa-IR" dirty="0" smtClean="0">
                <a:cs typeface="B Yagut" panose="00000400000000000000" pitchFamily="2" charset="-78"/>
              </a:rPr>
              <a:t>چشم بسته </a:t>
            </a:r>
            <a:r>
              <a:rPr lang="fa-IR" dirty="0">
                <a:cs typeface="B Yagut" panose="00000400000000000000" pitchFamily="2" charset="-78"/>
              </a:rPr>
              <a:t>باشد، </a:t>
            </a:r>
            <a:r>
              <a:rPr lang="fa-IR" dirty="0" smtClean="0">
                <a:cs typeface="B Yagut" panose="00000400000000000000" pitchFamily="2" charset="-78"/>
              </a:rPr>
              <a:t>بپوشاند</a:t>
            </a:r>
            <a:r>
              <a:rPr lang="fa-IR" dirty="0">
                <a:cs typeface="B Yagut" panose="000004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حروف را </a:t>
            </a:r>
            <a:r>
              <a:rPr lang="fa-IR" dirty="0">
                <a:cs typeface="B Yagut" panose="00000400000000000000" pitchFamily="2" charset="-78"/>
              </a:rPr>
              <a:t>از </a:t>
            </a:r>
            <a:r>
              <a:rPr lang="fa-IR" dirty="0" smtClean="0">
                <a:cs typeface="B Yagut" panose="00000400000000000000" pitchFamily="2" charset="-78"/>
              </a:rPr>
              <a:t>ردیف بالا </a:t>
            </a:r>
            <a:r>
              <a:rPr lang="fa-IR" dirty="0">
                <a:cs typeface="B Yagut" panose="00000400000000000000" pitchFamily="2" charset="-78"/>
              </a:rPr>
              <a:t>به پايين انتخاب كرده و جهت قرار گرفتن </a:t>
            </a:r>
            <a:r>
              <a:rPr lang="fa-IR" dirty="0" smtClean="0">
                <a:cs typeface="B Yagut" panose="00000400000000000000" pitchFamily="2" charset="-78"/>
              </a:rPr>
              <a:t>دندانه</a:t>
            </a:r>
            <a:r>
              <a:rPr lang="en-US" dirty="0" smtClean="0">
                <a:cs typeface="B Yagut" panose="00000400000000000000" pitchFamily="2" charset="-78"/>
              </a:rPr>
              <a:t>E </a:t>
            </a:r>
            <a:r>
              <a:rPr lang="fa-IR" dirty="0" smtClean="0">
                <a:cs typeface="B Yagut" panose="00000400000000000000" pitchFamily="2" charset="-78"/>
              </a:rPr>
              <a:t> سوال </a:t>
            </a:r>
            <a:r>
              <a:rPr lang="fa-IR" dirty="0">
                <a:cs typeface="B Yagut" panose="00000400000000000000" pitchFamily="2" charset="-78"/>
              </a:rPr>
              <a:t>شود.  به همين ترتيب چشم ديگر و بعد هر دو چشم معاينه شوند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3335" y="6356349"/>
            <a:ext cx="798490" cy="365125"/>
          </a:xfrm>
        </p:spPr>
        <p:txBody>
          <a:bodyPr/>
          <a:lstStyle/>
          <a:p>
            <a:fld id="{9E3B6D65-8702-47C7-A8B1-DCAEFFBEED18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5051" y="6220047"/>
            <a:ext cx="609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58"/>
    </mc:Choice>
    <mc:Fallback xmlns="">
      <p:transition spd="slow" advTm="17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15" y="81566"/>
            <a:ext cx="10744200" cy="92298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نکات مهم در معاینه </a:t>
            </a:r>
            <a:r>
              <a:rPr lang="fa-IR" sz="4000" dirty="0" smtClean="0">
                <a:cs typeface="B Yagut" panose="00000400000000000000" pitchFamily="2" charset="-78"/>
              </a:rPr>
              <a:t>چشم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5" y="1033534"/>
            <a:ext cx="11629621" cy="5505377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در حین معاینه، </a:t>
            </a:r>
            <a:r>
              <a:rPr lang="fa-IR" dirty="0">
                <a:cs typeface="B Yagut" panose="00000400000000000000" pitchFamily="2" charset="-78"/>
              </a:rPr>
              <a:t>مراقب حركات </a:t>
            </a:r>
            <a:r>
              <a:rPr lang="fa-IR" dirty="0" smtClean="0">
                <a:cs typeface="B Yagut" panose="00000400000000000000" pitchFamily="2" charset="-78"/>
              </a:rPr>
              <a:t>نوجوان مانند </a:t>
            </a:r>
            <a:r>
              <a:rPr lang="fa-IR" dirty="0">
                <a:cs typeface="B Yagut" panose="00000400000000000000" pitchFamily="2" charset="-78"/>
              </a:rPr>
              <a:t>جلو آوردن سر، تنگ كردن چشم، ريزش اشك يا </a:t>
            </a:r>
            <a:r>
              <a:rPr lang="fa-IR" dirty="0" smtClean="0">
                <a:cs typeface="B Yagut" panose="00000400000000000000" pitchFamily="2" charset="-78"/>
              </a:rPr>
              <a:t>پلك زدن </a:t>
            </a:r>
            <a:r>
              <a:rPr lang="fa-IR" dirty="0">
                <a:cs typeface="B Yagut" panose="00000400000000000000" pitchFamily="2" charset="-78"/>
              </a:rPr>
              <a:t>هاي پی در </a:t>
            </a:r>
            <a:r>
              <a:rPr lang="fa-IR" dirty="0" smtClean="0">
                <a:cs typeface="B Yagut" panose="00000400000000000000" pitchFamily="2" charset="-78"/>
              </a:rPr>
              <a:t>پی، گرداندن </a:t>
            </a:r>
            <a:r>
              <a:rPr lang="fa-IR" dirty="0">
                <a:cs typeface="B Yagut" panose="00000400000000000000" pitchFamily="2" charset="-78"/>
              </a:rPr>
              <a:t>سر يا چشم به يك </a:t>
            </a:r>
            <a:r>
              <a:rPr lang="fa-IR" dirty="0" smtClean="0">
                <a:cs typeface="B Yagut" panose="00000400000000000000" pitchFamily="2" charset="-78"/>
              </a:rPr>
              <a:t>طرف </a:t>
            </a:r>
            <a:r>
              <a:rPr lang="fa-IR" dirty="0">
                <a:cs typeface="B Yagut" panose="00000400000000000000" pitchFamily="2" charset="-78"/>
              </a:rPr>
              <a:t>باشيد.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 smtClean="0">
                <a:cs typeface="B Yagut" panose="00000400000000000000" pitchFamily="2" charset="-78"/>
              </a:rPr>
              <a:t>اگر نوجوان،  حین معاینه چشمش را فشار </a:t>
            </a:r>
            <a:r>
              <a:rPr lang="fa-IR" dirty="0">
                <a:cs typeface="B Yagut" panose="00000400000000000000" pitchFamily="2" charset="-78"/>
              </a:rPr>
              <a:t>دهد يا پلك را بمالد، </a:t>
            </a:r>
            <a:r>
              <a:rPr lang="fa-IR" dirty="0" smtClean="0">
                <a:cs typeface="B Yagut" panose="00000400000000000000" pitchFamily="2" charset="-78"/>
              </a:rPr>
              <a:t>بايد یک دقیقه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cs typeface="B Yagut" panose="00000400000000000000" pitchFamily="2" charset="-78"/>
              </a:rPr>
              <a:t>صبر كرد  </a:t>
            </a:r>
            <a:r>
              <a:rPr lang="fa-IR" dirty="0">
                <a:cs typeface="B Yagut" panose="00000400000000000000" pitchFamily="2" charset="-78"/>
              </a:rPr>
              <a:t>تا چشم </a:t>
            </a:r>
            <a:r>
              <a:rPr lang="fa-IR" dirty="0" smtClean="0">
                <a:cs typeface="B Yagut" panose="00000400000000000000" pitchFamily="2" charset="-78"/>
              </a:rPr>
              <a:t>به </a:t>
            </a:r>
            <a:r>
              <a:rPr lang="fa-IR" dirty="0">
                <a:cs typeface="B Yagut" panose="00000400000000000000" pitchFamily="2" charset="-78"/>
              </a:rPr>
              <a:t>وضع عادي بر گردد.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نوجوان عينكی بايد با عينك مورد معاينه قرار گيرند.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پس از اندازه گيري ميزان ديد، عدد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آخرين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رديفی را كه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نوجوان به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درستی </a:t>
            </a:r>
            <a:endParaRPr lang="fa-IR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تمام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جهات آن را ديده، به عنوان نمره ديد ثبت نمايد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3335" y="6492875"/>
            <a:ext cx="798490" cy="365125"/>
          </a:xfrm>
        </p:spPr>
        <p:txBody>
          <a:bodyPr/>
          <a:lstStyle/>
          <a:p>
            <a:fld id="{9E3B6D65-8702-47C7-A8B1-DCAEFFBEED18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31080"/>
            <a:ext cx="2115403" cy="456179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47"/>
    </mc:Choice>
    <mc:Fallback xmlns="">
      <p:transition spd="slow" advTm="12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15" y="81566"/>
            <a:ext cx="10744200" cy="92298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نحوه معاینه </a:t>
            </a:r>
            <a:r>
              <a:rPr lang="fa-IR" sz="4000" dirty="0" smtClean="0">
                <a:cs typeface="B Yagut" panose="00000400000000000000" pitchFamily="2" charset="-78"/>
              </a:rPr>
              <a:t>شنوايی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5" y="1216097"/>
            <a:ext cx="11629621" cy="5505377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در اطاق خلوت </a:t>
            </a:r>
            <a:r>
              <a:rPr lang="fa-IR" dirty="0">
                <a:cs typeface="B Yagut" panose="00000400000000000000" pitchFamily="2" charset="-78"/>
              </a:rPr>
              <a:t>در فاصله 60  سانتی متری </a:t>
            </a:r>
            <a:r>
              <a:rPr lang="fa-IR" dirty="0" smtClean="0">
                <a:cs typeface="B Yagut" panose="00000400000000000000" pitchFamily="2" charset="-78"/>
              </a:rPr>
              <a:t>در پشت </a:t>
            </a:r>
            <a:r>
              <a:rPr lang="fa-IR" dirty="0">
                <a:cs typeface="B Yagut" panose="00000400000000000000" pitchFamily="2" charset="-78"/>
              </a:rPr>
              <a:t>سر يا پهلوی نوجوان قرار بگيريد به </a:t>
            </a:r>
            <a:r>
              <a:rPr lang="fa-IR" dirty="0" smtClean="0">
                <a:cs typeface="B Yagut" panose="00000400000000000000" pitchFamily="2" charset="-78"/>
              </a:rPr>
              <a:t>نحوی كه نتواند </a:t>
            </a:r>
            <a:r>
              <a:rPr lang="fa-IR" dirty="0">
                <a:cs typeface="B Yagut" panose="00000400000000000000" pitchFamily="2" charset="-78"/>
              </a:rPr>
              <a:t>لب خوانی </a:t>
            </a:r>
            <a:r>
              <a:rPr lang="fa-IR" dirty="0" smtClean="0">
                <a:cs typeface="B Yagut" panose="00000400000000000000" pitchFamily="2" charset="-78"/>
              </a:rPr>
              <a:t>كند.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نوجوان يك </a:t>
            </a:r>
            <a:r>
              <a:rPr lang="fa-IR" dirty="0">
                <a:cs typeface="B Yagut" panose="00000400000000000000" pitchFamily="2" charset="-78"/>
              </a:rPr>
              <a:t>گوش خود را با </a:t>
            </a:r>
            <a:r>
              <a:rPr lang="fa-IR" dirty="0" smtClean="0">
                <a:cs typeface="B Yagut" panose="00000400000000000000" pitchFamily="2" charset="-78"/>
              </a:rPr>
              <a:t>کف دست کامل بپوشاند.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با استفاده از بازدم </a:t>
            </a:r>
            <a:r>
              <a:rPr lang="fa-IR" dirty="0" smtClean="0">
                <a:cs typeface="B Yagut" panose="00000400000000000000" pitchFamily="2" charset="-78"/>
              </a:rPr>
              <a:t>به طوری که صدايی </a:t>
            </a:r>
            <a:r>
              <a:rPr lang="fa-IR" dirty="0">
                <a:cs typeface="B Yagut" panose="00000400000000000000" pitchFamily="2" charset="-78"/>
              </a:rPr>
              <a:t>توليد </a:t>
            </a:r>
            <a:r>
              <a:rPr lang="fa-IR" dirty="0" smtClean="0">
                <a:cs typeface="B Yagut" panose="00000400000000000000" pitchFamily="2" charset="-78"/>
              </a:rPr>
              <a:t>نشود كلمات </a:t>
            </a:r>
            <a:r>
              <a:rPr lang="fa-IR" dirty="0">
                <a:cs typeface="B Yagut" panose="00000400000000000000" pitchFamily="2" charset="-78"/>
              </a:rPr>
              <a:t>دو سيلابی مثل ماشين، كتاب، كودك و غيره نجوا گردد(آهسته </a:t>
            </a:r>
            <a:r>
              <a:rPr lang="fa-IR" dirty="0" smtClean="0">
                <a:cs typeface="B Yagut" panose="00000400000000000000" pitchFamily="2" charset="-78"/>
              </a:rPr>
              <a:t>بگويید). 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از نوجوان </a:t>
            </a:r>
            <a:r>
              <a:rPr lang="fa-IR" dirty="0" smtClean="0">
                <a:cs typeface="B Yagut" panose="00000400000000000000" pitchFamily="2" charset="-78"/>
              </a:rPr>
              <a:t>بخواهید كلمات </a:t>
            </a:r>
            <a:r>
              <a:rPr lang="fa-IR" dirty="0">
                <a:cs typeface="B Yagut" panose="00000400000000000000" pitchFamily="2" charset="-78"/>
              </a:rPr>
              <a:t>را </a:t>
            </a:r>
            <a:r>
              <a:rPr lang="fa-IR" dirty="0" smtClean="0">
                <a:cs typeface="B Yagut" panose="00000400000000000000" pitchFamily="2" charset="-78"/>
              </a:rPr>
              <a:t>بلند تكرار كند.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3335" y="6356349"/>
            <a:ext cx="798490" cy="365125"/>
          </a:xfrm>
        </p:spPr>
        <p:txBody>
          <a:bodyPr/>
          <a:lstStyle/>
          <a:p>
            <a:fld id="{9E3B6D65-8702-47C7-A8B1-DCAEFFBEED18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826" y="4311077"/>
            <a:ext cx="4527404" cy="224426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66"/>
    </mc:Choice>
    <mc:Fallback xmlns="">
      <p:transition spd="slow" advTm="69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1627"/>
            <a:ext cx="10744200" cy="110546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>
                <a:cs typeface="B Yagut" panose="00000400000000000000" pitchFamily="2" charset="-78"/>
              </a:rPr>
              <a:t>نحوه معاینه </a:t>
            </a:r>
            <a:r>
              <a:rPr lang="fa-IR" sz="4000" dirty="0" smtClean="0">
                <a:cs typeface="B Yagut" panose="00000400000000000000" pitchFamily="2" charset="-78"/>
              </a:rPr>
              <a:t>بیماری قارچی( </a:t>
            </a:r>
            <a:r>
              <a:rPr lang="fa-IR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کچلی)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730" y="1446663"/>
            <a:ext cx="11491345" cy="5022376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با 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دستکش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و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آبسلانگ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در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نور کافی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نشانه ها و علایم را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می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پرسیم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و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بررسی می کنید : </a:t>
            </a:r>
            <a:endParaRPr lang="ar-SA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سر را از نظر وجود 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زخم </a:t>
            </a:r>
            <a:r>
              <a:rPr lang="ar-S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های 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کوچک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و 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کبره دار</a:t>
            </a:r>
            <a:endParaRPr lang="fa-IR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ar-S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زرد رنگ 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که </a:t>
            </a:r>
            <a:r>
              <a:rPr lang="ar-S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بوی 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موش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میدهد و ممکن است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بصورت سکه ای فاقد مو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باشد معاینه کنید.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30" y="2559003"/>
            <a:ext cx="5047445" cy="391003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53"/>
    </mc:Choice>
    <mc:Fallback xmlns="">
      <p:transition spd="slow" advTm="6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751" y="201540"/>
            <a:ext cx="10253329" cy="150443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مشخصات سند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909482" y="1897039"/>
            <a:ext cx="5431440" cy="4824436"/>
          </a:xfrm>
        </p:spPr>
        <p:txBody>
          <a:bodyPr>
            <a:normAutofit fontScale="55000" lnSpcReduction="20000"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حیطه درس: </a:t>
            </a:r>
            <a:r>
              <a:rPr lang="fa-IR" sz="3200" dirty="0">
                <a:cs typeface="B Yagut" panose="00000400000000000000" pitchFamily="2" charset="-78"/>
              </a:rPr>
              <a:t>مراقبتهای ادغام یافته سلامت نوجوان و </a:t>
            </a:r>
            <a:r>
              <a:rPr lang="fa-IR" sz="3200" dirty="0" smtClean="0">
                <a:cs typeface="B Yagut" panose="00000400000000000000" pitchFamily="2" charset="-78"/>
              </a:rPr>
              <a:t>مدارس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تاریخ آخرین بازنگری: </a:t>
            </a:r>
            <a:r>
              <a:rPr lang="fa-IR" sz="3200" dirty="0" smtClean="0">
                <a:cs typeface="B Yagut" panose="00000400000000000000" pitchFamily="2" charset="-78"/>
              </a:rPr>
              <a:t>1399/7/1</a:t>
            </a: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نوبت تهیه : 1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en-US" sz="3200" dirty="0" smtClean="0">
                <a:cs typeface="B Yagut" panose="00000400000000000000" pitchFamily="2" charset="-78"/>
              </a:rPr>
              <a:t> </a:t>
            </a:r>
            <a:r>
              <a:rPr lang="fa-IR" sz="3200" dirty="0" smtClean="0">
                <a:cs typeface="B Yagut" panose="00000400000000000000" pitchFamily="2" charset="-78"/>
              </a:rPr>
              <a:t>نام </a:t>
            </a:r>
            <a:r>
              <a:rPr lang="fa-IR" sz="3200" dirty="0">
                <a:cs typeface="B Yagut" panose="00000400000000000000" pitchFamily="2" charset="-78"/>
              </a:rPr>
              <a:t>فایل</a:t>
            </a:r>
            <a:r>
              <a:rPr lang="fa-IR" sz="3200" dirty="0" smtClean="0">
                <a:cs typeface="B Yagut" panose="00000400000000000000" pitchFamily="2" charset="-78"/>
              </a:rPr>
              <a:t>:</a:t>
            </a:r>
            <a:endParaRPr lang="en-US" sz="3200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en-US" sz="3100" dirty="0" smtClean="0">
                <a:cs typeface="B Yagut" panose="00000400000000000000" pitchFamily="2" charset="-78"/>
              </a:rPr>
              <a:t>MN-</a:t>
            </a:r>
            <a:r>
              <a:rPr lang="en-US" sz="3100" dirty="0" err="1" smtClean="0">
                <a:cs typeface="B Yagut" panose="00000400000000000000" pitchFamily="2" charset="-78"/>
              </a:rPr>
              <a:t>nahveyeh</a:t>
            </a:r>
            <a:r>
              <a:rPr lang="en-US" sz="3100" dirty="0" smtClean="0">
                <a:cs typeface="B Yagut" panose="00000400000000000000" pitchFamily="2" charset="-78"/>
              </a:rPr>
              <a:t>-</a:t>
            </a:r>
            <a:r>
              <a:rPr lang="en-US" sz="3100" dirty="0" err="1" smtClean="0">
                <a:cs typeface="B Yagut" panose="00000400000000000000" pitchFamily="2" charset="-78"/>
              </a:rPr>
              <a:t>moayenate</a:t>
            </a:r>
            <a:r>
              <a:rPr lang="en-US" sz="3100" dirty="0" smtClean="0">
                <a:cs typeface="B Yagut" panose="00000400000000000000" pitchFamily="2" charset="-78"/>
              </a:rPr>
              <a:t>- </a:t>
            </a:r>
            <a:r>
              <a:rPr lang="en-US" sz="3100" dirty="0" err="1" smtClean="0">
                <a:cs typeface="B Yagut" panose="00000400000000000000" pitchFamily="2" charset="-78"/>
              </a:rPr>
              <a:t>nojavanan-baray-tashkis-zodres-bimariha</a:t>
            </a:r>
            <a:r>
              <a:rPr lang="en-US" sz="3100" dirty="0" smtClean="0">
                <a:cs typeface="B Yagut" panose="00000400000000000000" pitchFamily="2" charset="-78"/>
              </a:rPr>
              <a:t> 1-edite3</a:t>
            </a:r>
          </a:p>
          <a:p>
            <a:pPr marL="0" indent="0" algn="r" rtl="1">
              <a:lnSpc>
                <a:spcPct val="200000"/>
              </a:lnSpc>
              <a:buNone/>
            </a:pPr>
            <a:r>
              <a:rPr lang="en-US" sz="2200" dirty="0" smtClean="0">
                <a:cs typeface="B Yagut" panose="00000400000000000000" pitchFamily="2" charset="-78"/>
              </a:rPr>
              <a:t> </a:t>
            </a:r>
            <a:endParaRPr lang="fa-IR" sz="2200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endParaRPr lang="fa-IR" sz="1800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fa-IR" sz="1800" dirty="0" smtClean="0">
                <a:cs typeface="B Yagut" panose="00000400000000000000" pitchFamily="2" charset="-78"/>
              </a:rPr>
              <a:t>    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82419" y="1897039"/>
            <a:ext cx="5306096" cy="4638273"/>
          </a:xfrm>
        </p:spPr>
        <p:txBody>
          <a:bodyPr>
            <a:normAutofit fontScale="550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sz="3200" dirty="0">
                <a:cs typeface="B Yagut" panose="00000400000000000000" pitchFamily="2" charset="-78"/>
              </a:rPr>
              <a:t>مشخصات مدرس</a:t>
            </a:r>
          </a:p>
          <a:p>
            <a:pPr algn="r" rtl="1">
              <a:lnSpc>
                <a:spcPct val="150000"/>
              </a:lnSpc>
            </a:pPr>
            <a:r>
              <a:rPr lang="fa-IR" sz="3200" dirty="0">
                <a:cs typeface="B Yagut" panose="00000400000000000000" pitchFamily="2" charset="-78"/>
              </a:rPr>
              <a:t>تصویر پرسنلی </a:t>
            </a:r>
            <a:r>
              <a:rPr lang="fa-IR" sz="3200" dirty="0" smtClean="0">
                <a:cs typeface="B Yagut" panose="00000400000000000000" pitchFamily="2" charset="-78"/>
              </a:rPr>
              <a:t>مدرس:</a:t>
            </a:r>
            <a:endParaRPr lang="en-US" sz="32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نام </a:t>
            </a:r>
            <a:r>
              <a:rPr lang="fa-IR" sz="3200" dirty="0">
                <a:cs typeface="B Yagut" panose="00000400000000000000" pitchFamily="2" charset="-78"/>
              </a:rPr>
              <a:t>و نام خانوادگی </a:t>
            </a:r>
            <a:r>
              <a:rPr lang="fa-IR" sz="3200" dirty="0" smtClean="0">
                <a:cs typeface="B Yagut" panose="00000400000000000000" pitchFamily="2" charset="-78"/>
              </a:rPr>
              <a:t>مدرس: </a:t>
            </a:r>
            <a:r>
              <a:rPr lang="fa-IR" sz="3200" dirty="0">
                <a:cs typeface="B Yagut" panose="00000400000000000000" pitchFamily="2" charset="-78"/>
              </a:rPr>
              <a:t>فاطمه شاکری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3200" dirty="0">
                <a:cs typeface="B Yagut" panose="00000400000000000000" pitchFamily="2" charset="-78"/>
              </a:rPr>
              <a:t>مدرک </a:t>
            </a:r>
            <a:r>
              <a:rPr lang="fa-IR" sz="3200" dirty="0" smtClean="0">
                <a:cs typeface="B Yagut" panose="00000400000000000000" pitchFamily="2" charset="-78"/>
              </a:rPr>
              <a:t>تحصیلی: </a:t>
            </a:r>
            <a:r>
              <a:rPr lang="fa-IR" sz="3200" dirty="0">
                <a:cs typeface="B Yagut" panose="00000400000000000000" pitchFamily="2" charset="-78"/>
              </a:rPr>
              <a:t>کارشناس بهداشت محیط و حرفه ای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3200" dirty="0">
                <a:cs typeface="B Yagut" panose="00000400000000000000" pitchFamily="2" charset="-78"/>
              </a:rPr>
              <a:t>موقیت </a:t>
            </a:r>
            <a:r>
              <a:rPr lang="fa-IR" sz="3200" dirty="0" smtClean="0">
                <a:cs typeface="B Yagut" panose="00000400000000000000" pitchFamily="2" charset="-78"/>
              </a:rPr>
              <a:t>شغلی: </a:t>
            </a:r>
            <a:r>
              <a:rPr lang="fa-IR" sz="3200" dirty="0">
                <a:cs typeface="B Yagut" panose="00000400000000000000" pitchFamily="2" charset="-78"/>
              </a:rPr>
              <a:t>مربی مرکز آموزش بهورزی شهرستان ابهر </a:t>
            </a:r>
          </a:p>
          <a:p>
            <a:pPr marL="0" indent="0" algn="r" rtl="1">
              <a:lnSpc>
                <a:spcPct val="170000"/>
              </a:lnSpc>
              <a:buNone/>
            </a:pPr>
            <a:r>
              <a:rPr lang="fa-IR" sz="3200" dirty="0">
                <a:cs typeface="B Yagut" panose="00000400000000000000" pitchFamily="2" charset="-78"/>
              </a:rPr>
              <a:t>دانشگاه علوم پزشکی و خدمات بهداشتی درمانی زنجان</a:t>
            </a:r>
          </a:p>
          <a:p>
            <a:pPr algn="r" rt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518" y="1956580"/>
            <a:ext cx="1262129" cy="14504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8" y="1705971"/>
            <a:ext cx="1358721" cy="170107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5F28D-BF60-4170-AE85-9B8F422F4EAC}" type="slidenum">
              <a:rPr lang="en-US" b="1" smtClean="0">
                <a:solidFill>
                  <a:schemeClr val="tx1"/>
                </a:solidFill>
              </a:rPr>
              <a:t>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6093" y="5824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8"/>
    </mc:Choice>
    <mc:Fallback xmlns="">
      <p:transition spd="slow" advTm="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4874"/>
            <a:ext cx="5615189" cy="337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15" y="81565"/>
            <a:ext cx="10744200" cy="113453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نحوه معاینه پدیکولوزیس (شپش سر)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5" y="1033534"/>
            <a:ext cx="11552351" cy="5505377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کش مو و .. را باز کرده و پشت </a:t>
            </a:r>
            <a:r>
              <a:rPr lang="fa-IR" dirty="0">
                <a:cs typeface="B Yagut" panose="00000400000000000000" pitchFamily="2" charset="-78"/>
              </a:rPr>
              <a:t>گوش </a:t>
            </a:r>
            <a:r>
              <a:rPr lang="fa-IR" dirty="0" smtClean="0">
                <a:cs typeface="B Yagut" panose="00000400000000000000" pitchFamily="2" charset="-78"/>
              </a:rPr>
              <a:t>ها، پس سر و </a:t>
            </a:r>
            <a:r>
              <a:rPr lang="fa-IR" dirty="0">
                <a:cs typeface="B Yagut" panose="00000400000000000000" pitchFamily="2" charset="-78"/>
              </a:rPr>
              <a:t>موهای </a:t>
            </a:r>
            <a:r>
              <a:rPr lang="fa-IR" dirty="0" smtClean="0">
                <a:cs typeface="B Yagut" panose="00000400000000000000" pitchFamily="2" charset="-78"/>
              </a:rPr>
              <a:t>سر را </a:t>
            </a:r>
            <a:r>
              <a:rPr lang="fa-IR" dirty="0">
                <a:cs typeface="B Yagut" panose="00000400000000000000" pitchFamily="2" charset="-78"/>
              </a:rPr>
              <a:t>از نظر </a:t>
            </a:r>
            <a:r>
              <a:rPr lang="fa-IR" dirty="0" smtClean="0">
                <a:cs typeface="B Yagut" panose="00000400000000000000" pitchFamily="2" charset="-78"/>
              </a:rPr>
              <a:t>وجود </a:t>
            </a:r>
            <a:r>
              <a:rPr lang="fa-IR" dirty="0">
                <a:cs typeface="B Yagut" panose="00000400000000000000" pitchFamily="2" charset="-78"/>
              </a:rPr>
              <a:t>حشره شپش </a:t>
            </a:r>
            <a:r>
              <a:rPr lang="fa-IR" dirty="0" smtClean="0">
                <a:cs typeface="B Yagut" panose="00000400000000000000" pitchFamily="2" charset="-78"/>
              </a:rPr>
              <a:t>و تخم معاینه </a:t>
            </a:r>
            <a:r>
              <a:rPr lang="fa-IR" dirty="0">
                <a:cs typeface="B Yagut" panose="00000400000000000000" pitchFamily="2" charset="-78"/>
              </a:rPr>
              <a:t>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cs typeface="B Yagut" panose="00000400000000000000" pitchFamily="2" charset="-78"/>
              </a:rPr>
              <a:t>تخم(برآمدگی </a:t>
            </a:r>
            <a:r>
              <a:rPr lang="fa-IR" dirty="0" smtClean="0">
                <a:cs typeface="B Yagut" panose="00000400000000000000" pitchFamily="2" charset="-78"/>
              </a:rPr>
              <a:t>بیضی </a:t>
            </a:r>
            <a:r>
              <a:rPr lang="fa-IR" dirty="0">
                <a:cs typeface="B Yagut" panose="00000400000000000000" pitchFamily="2" charset="-78"/>
              </a:rPr>
              <a:t>شکل وسفیدرنگ </a:t>
            </a:r>
            <a:r>
              <a:rPr lang="fa-IR" dirty="0" smtClean="0">
                <a:cs typeface="B Yagut" panose="00000400000000000000" pitchFamily="2" charset="-78"/>
              </a:rPr>
              <a:t>به </a:t>
            </a:r>
            <a:r>
              <a:rPr lang="fa-IR" dirty="0">
                <a:cs typeface="B Yagut" panose="00000400000000000000" pitchFamily="2" charset="-78"/>
              </a:rPr>
              <a:t>اندازه ته </a:t>
            </a:r>
            <a:r>
              <a:rPr lang="fa-IR" dirty="0" smtClean="0">
                <a:cs typeface="B Yagut" panose="00000400000000000000" pitchFamily="2" charset="-78"/>
              </a:rPr>
              <a:t>سنجاق </a:t>
            </a:r>
            <a:r>
              <a:rPr lang="fa-IR" dirty="0">
                <a:cs typeface="B Yagut" panose="00000400000000000000" pitchFamily="2" charset="-78"/>
              </a:rPr>
              <a:t>با قدرت </a:t>
            </a:r>
            <a:r>
              <a:rPr lang="fa-IR" dirty="0" smtClean="0">
                <a:cs typeface="B Yagut" panose="00000400000000000000" pitchFamily="2" charset="-78"/>
              </a:rPr>
              <a:t>چسبندگی </a:t>
            </a:r>
            <a:r>
              <a:rPr lang="fa-IR" dirty="0">
                <a:cs typeface="B Yagut" panose="00000400000000000000" pitchFamily="2" charset="-78"/>
              </a:rPr>
              <a:t>به ساقه </a:t>
            </a:r>
            <a:r>
              <a:rPr lang="fa-IR" dirty="0" smtClean="0">
                <a:cs typeface="B Yagut" panose="00000400000000000000" pitchFamily="2" charset="-78"/>
              </a:rPr>
              <a:t>مو)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 افتراق </a:t>
            </a:r>
            <a:r>
              <a:rPr lang="fa-IR" dirty="0">
                <a:cs typeface="B Yagut" panose="00000400000000000000" pitchFamily="2" charset="-78"/>
              </a:rPr>
              <a:t>شوره </a:t>
            </a:r>
            <a:r>
              <a:rPr lang="fa-IR" dirty="0" smtClean="0">
                <a:cs typeface="B Yagut" panose="00000400000000000000" pitchFamily="2" charset="-78"/>
              </a:rPr>
              <a:t>سر براحتی </a:t>
            </a:r>
            <a:r>
              <a:rPr lang="fa-IR" dirty="0">
                <a:cs typeface="B Yagut" panose="00000400000000000000" pitchFamily="2" charset="-78"/>
              </a:rPr>
              <a:t>جابجا می شود </a:t>
            </a:r>
            <a:r>
              <a:rPr lang="fa-IR" dirty="0" smtClean="0">
                <a:cs typeface="B Yagut" panose="00000400000000000000" pitchFamily="2" charset="-78"/>
              </a:rPr>
              <a:t>ولی رشك </a:t>
            </a:r>
            <a:r>
              <a:rPr lang="fa-IR" dirty="0">
                <a:cs typeface="B Yagut" panose="00000400000000000000" pitchFamily="2" charset="-78"/>
              </a:rPr>
              <a:t>به سختی جدا می شود </a:t>
            </a:r>
            <a:r>
              <a:rPr lang="fa-IR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غدد </a:t>
            </a:r>
            <a:r>
              <a:rPr lang="fa-IR" dirty="0">
                <a:cs typeface="B Yagut" panose="00000400000000000000" pitchFamily="2" charset="-78"/>
              </a:rPr>
              <a:t>لنفاوی </a:t>
            </a:r>
            <a:r>
              <a:rPr lang="fa-IR" dirty="0" smtClean="0">
                <a:cs typeface="B Yagut" panose="00000400000000000000" pitchFamily="2" charset="-78"/>
              </a:rPr>
              <a:t>را در </a:t>
            </a:r>
            <a:r>
              <a:rPr lang="fa-IR" dirty="0">
                <a:cs typeface="B Yagut" panose="00000400000000000000" pitchFamily="2" charset="-78"/>
              </a:rPr>
              <a:t>ناحیه </a:t>
            </a:r>
            <a:r>
              <a:rPr lang="fa-IR" dirty="0" smtClean="0">
                <a:cs typeface="B Yagut" panose="00000400000000000000" pitchFamily="2" charset="-78"/>
              </a:rPr>
              <a:t>گردن از </a:t>
            </a:r>
            <a:r>
              <a:rPr lang="fa-IR" dirty="0">
                <a:cs typeface="B Yagut" panose="00000400000000000000" pitchFamily="2" charset="-78"/>
              </a:rPr>
              <a:t>نظر برجستگی معاینه </a:t>
            </a:r>
            <a:r>
              <a:rPr lang="fa-IR" dirty="0" smtClean="0">
                <a:cs typeface="B Yagut" panose="00000400000000000000" pitchFamily="2" charset="-78"/>
              </a:rPr>
              <a:t>کنید.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3335" y="6356349"/>
            <a:ext cx="798490" cy="365125"/>
          </a:xfrm>
        </p:spPr>
        <p:txBody>
          <a:bodyPr/>
          <a:lstStyle/>
          <a:p>
            <a:fld id="{9E3B6D65-8702-47C7-A8B1-DCAEFFBEED18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524" y="4700789"/>
            <a:ext cx="5132842" cy="215721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1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99"/>
    </mc:Choice>
    <mc:Fallback xmlns="">
      <p:transition spd="slow" advTm="152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283" y="4449170"/>
            <a:ext cx="3389609" cy="2408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15" y="81565"/>
            <a:ext cx="10744200" cy="113453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نحوه معاینه </a:t>
            </a:r>
            <a:r>
              <a:rPr lang="fa-IR" sz="4000" dirty="0" smtClean="0">
                <a:cs typeface="B Yagut" panose="00000400000000000000" pitchFamily="2" charset="-78"/>
              </a:rPr>
              <a:t>پدیکولوزیس (شپش بدن )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35" y="1216096"/>
            <a:ext cx="11552351" cy="5322815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سوال </a:t>
            </a:r>
            <a:r>
              <a:rPr lang="fa-IR" dirty="0">
                <a:cs typeface="B Yagut" panose="00000400000000000000" pitchFamily="2" charset="-78"/>
              </a:rPr>
              <a:t>ب</a:t>
            </a:r>
            <a:r>
              <a:rPr lang="fa-IR" dirty="0" smtClean="0">
                <a:cs typeface="B Yagut" panose="00000400000000000000" pitchFamily="2" charset="-78"/>
              </a:rPr>
              <a:t>پرسید که آیا خارش بدن دارد و با توجه به اینکه شپش بدن در لباس زندگی و تخم گذاری می کند فقط محل گزش را در ناحیه بین دو کتف مخصوصا در ناحیه دوخت آستین نزدیک زیر بغل معاینه کنید 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لباس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نوجوان را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ناحیه گردن فاصله دهید و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آثار گزش و نشانه های زرد زخم بعلت خارش را 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بین دو کتف معاینه کنید. 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3335" y="6538911"/>
            <a:ext cx="798490" cy="319089"/>
          </a:xfrm>
        </p:spPr>
        <p:txBody>
          <a:bodyPr/>
          <a:lstStyle/>
          <a:p>
            <a:fld id="{9E3B6D65-8702-47C7-A8B1-DCAEFFBEED18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68" y="2665928"/>
            <a:ext cx="4430332" cy="38729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19"/>
    </mc:Choice>
    <mc:Fallback xmlns="">
      <p:transition spd="slow" advTm="11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0"/>
            <a:ext cx="10744200" cy="10345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نحوه </a:t>
            </a:r>
            <a:r>
              <a:rPr lang="fa-IR" sz="4000" dirty="0" smtClean="0">
                <a:cs typeface="B Yagut" panose="00000400000000000000" pitchFamily="2" charset="-78"/>
              </a:rPr>
              <a:t>معاینه شپش عانه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49" y="1028965"/>
            <a:ext cx="11491345" cy="5327385"/>
          </a:xfrm>
        </p:spPr>
        <p:txBody>
          <a:bodyPr>
            <a:noAutofit/>
          </a:bodyPr>
          <a:lstStyle/>
          <a:p>
            <a:pPr algn="justLow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سوال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بپرسید که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آیا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خارش در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ناحیه عانه دارد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؟</a:t>
            </a:r>
          </a:p>
          <a:p>
            <a:pPr algn="justLow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از نظر خراش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ها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و وجود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تخم در درز لباس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و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روی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موهای عانه و در صورت شدید بودن مژه ها بصورت خال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های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سفید و همچنین از نظر وجود حشره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بصورت گلوله های سیاه کوچک روی پوست نواحی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آلوده معاینه کنید.  </a:t>
            </a:r>
            <a:endParaRPr lang="fa-IR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Tx/>
              <a:buChar char="-"/>
            </a:pP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222" y="4198897"/>
            <a:ext cx="3838977" cy="2665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1" y="3712191"/>
            <a:ext cx="5187144" cy="314580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4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48"/>
    </mc:Choice>
    <mc:Fallback xmlns="">
      <p:transition spd="slow" advTm="8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352926"/>
            <a:ext cx="6095999" cy="117107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نحوه </a:t>
            </a:r>
            <a:r>
              <a:rPr lang="fa-IR" sz="4000" dirty="0" smtClean="0">
                <a:cs typeface="B Yagut" panose="00000400000000000000" pitchFamily="2" charset="-78"/>
              </a:rPr>
              <a:t>معاینه گال ( جرب )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501" y="2326774"/>
            <a:ext cx="11070799" cy="4315326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پرسیدن سوال آیا خارش بدن وجود دارد؟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خارش </a:t>
            </a:r>
            <a:r>
              <a:rPr lang="ar-S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شبانه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است 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و </a:t>
            </a:r>
            <a:r>
              <a:rPr lang="ar-S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در محیط گرم شدیدتر می شود؟ </a:t>
            </a:r>
            <a:endParaRPr lang="fa-IR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معاینه و بررسی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مچ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دست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ar-S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، کناره دست ها وپاها ، فواصل بین انگشتان و سرین از 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نظر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ضایعات </a:t>
            </a:r>
            <a:endParaRPr lang="fa-IR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9233"/>
            <a:ext cx="6068291" cy="379004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72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68"/>
    </mc:Choice>
    <mc:Fallback xmlns="">
      <p:transition spd="slow" advTm="19746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4" y="159754"/>
            <a:ext cx="5157704" cy="117107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ادامه- معاینه گال ( جرب )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47" y="3415573"/>
            <a:ext cx="11491345" cy="3286852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ضایعات چند شکلی به صورت خط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وط</a:t>
            </a:r>
            <a:r>
              <a:rPr lang="ar-S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مستقیم  و یا مورب به رنگ صورتی ، سفید یا تیره ومختصری برآمده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است.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ar-S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ضایعات به علت خارش تخریب می شوند که اغلب نقاط تیره رنگی در انتهای کانال به چشم می خورد که محل زندگی انگل ماده است.</a:t>
            </a:r>
          </a:p>
          <a:p>
            <a:pPr algn="r" rtl="1">
              <a:lnSpc>
                <a:spcPct val="150000"/>
              </a:lnSpc>
              <a:buFontTx/>
              <a:buChar char="-"/>
            </a:pP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1711" y="6337300"/>
            <a:ext cx="533400" cy="365125"/>
          </a:xfrm>
        </p:spPr>
        <p:txBody>
          <a:bodyPr/>
          <a:lstStyle/>
          <a:p>
            <a:fld id="{9E3B6D65-8702-47C7-A8B1-DCAEFFBEED18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86945" cy="325581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4728" y="6215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68"/>
    </mc:Choice>
    <mc:Fallback xmlns="">
      <p:transition spd="slow" advTm="19746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492" y="27228"/>
            <a:ext cx="9944669" cy="10091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نحوه </a:t>
            </a:r>
            <a:r>
              <a:rPr lang="fa-IR" sz="4000" dirty="0">
                <a:cs typeface="B Yagut" panose="00000400000000000000" pitchFamily="2" charset="-78"/>
              </a:rPr>
              <a:t>معاینه </a:t>
            </a:r>
            <a:r>
              <a:rPr lang="fa-IR" sz="4000" dirty="0" smtClean="0">
                <a:cs typeface="B Yagut" panose="00000400000000000000" pitchFamily="2" charset="-78"/>
              </a:rPr>
              <a:t>دهان و دندان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652" y="1036378"/>
            <a:ext cx="11375697" cy="5158047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با استفاده از دستکش و آبسلانگ و چراغ قوه و گاز تمیز معاینه انجام دهید. </a:t>
            </a:r>
            <a:endParaRPr lang="fa-IR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جلوی نوجوان بایستید وبا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چراغ قوه کلیه سطوح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دندانی و لثه را با تقسیم به چهار نیم فک و به ترتیب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از یک طرف فک بالا شروع و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منظم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به سمت دیگر فک،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معاینه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برای معاینه زبان، نوک آن را با گاز تمیز گرفته و به طرف خود بکشید و تمام سطوح آن را به دقت نگاه 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به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کلیه نشانه ها شامل تغيير رنگ دندان به سياه يا قهوه ای، شكستگی دندان، بوی بد دهان، به باقيمانده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هاي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غذايی، پلاك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ها،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جرم، تورم لثه، زخم، غده يا هر چيز غير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طبيعی دقت کنید.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Tx/>
              <a:buChar char="-"/>
            </a:pP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67"/>
    </mc:Choice>
    <mc:Fallback xmlns="">
      <p:transition spd="slow" advTm="114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5739"/>
            <a:ext cx="10515600" cy="1079362"/>
          </a:xfrm>
        </p:spPr>
        <p:txBody>
          <a:bodyPr/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ادامه- نحوه </a:t>
            </a:r>
            <a:r>
              <a:rPr lang="fa-IR" dirty="0">
                <a:cs typeface="B Yagut" panose="00000400000000000000" pitchFamily="2" charset="-78"/>
              </a:rPr>
              <a:t>معاینه دهان و دندان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319" y="1444488"/>
            <a:ext cx="10862481" cy="4911862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سؤال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درمورد احساس درد دندان يا لثه </a:t>
            </a:r>
            <a:endParaRPr lang="fa-IR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عادات غلط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دهانی: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سوال در مورد گاز گرفتن لب، قرارگرفتن زبان بين دندان ها، جويدن ناخن، جويدن گونه، فشار دادن دندان ها روي هم (دندان قروچه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) می باشد.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جرم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دندان :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لایه‌ای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سخت، زرد یا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قهوه‌ای که ناشی از باقی ماندن طولانی مدت پلاک میکروبی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روی دندان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است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و با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مسواک و نخ دندان از سطح دندان ها تمیز نمی شود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به تعداد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دندان پوسیده ، کشیده ، افتاده و ... </a:t>
            </a:r>
            <a:r>
              <a:rPr lang="fa-IR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توجه و یاداشت کنیم. </a:t>
            </a:r>
            <a:endParaRPr lang="fa-IR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a-IR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46"/>
    </mc:Choice>
    <mc:Fallback xmlns="">
      <p:transition spd="slow" advTm="9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7" y="304800"/>
            <a:ext cx="11774906" cy="1130801"/>
          </a:xfrm>
          <a:solidFill>
            <a:schemeClr val="bg1"/>
          </a:solidFill>
        </p:spPr>
        <p:txBody>
          <a:bodyPr/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خلاصه مطالب</a:t>
            </a:r>
            <a:r>
              <a:rPr lang="en-US" sz="40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و</a:t>
            </a:r>
            <a:r>
              <a:rPr lang="en-US" sz="40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نتیجه </a:t>
            </a:r>
            <a:r>
              <a:rPr lang="fa-IR" sz="4000" dirty="0" smtClean="0">
                <a:solidFill>
                  <a:prstClr val="black"/>
                </a:solidFill>
                <a:cs typeface="B Yagut" panose="00000400000000000000" pitchFamily="2" charset="-78"/>
              </a:rPr>
              <a:t>گیری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558" y="1572126"/>
            <a:ext cx="10924674" cy="4784224"/>
          </a:xfrm>
        </p:spPr>
        <p:txBody>
          <a:bodyPr>
            <a:noAutofit/>
          </a:bodyPr>
          <a:lstStyle/>
          <a:p>
            <a:pPr marL="0" lvl="0" indent="0" algn="justLow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با انجام صحیح مراقبتها ومعاینات نوجوانان وبررسی سوابق بیماری های فردی و خانوادگی می توان مداخلات زودهنگام و لازم را انجام داد و از بروز آسیب ها پیشگیری کرد. </a:t>
            </a:r>
          </a:p>
          <a:p>
            <a:pPr marL="0" lvl="0" indent="0" algn="justLow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نکاتی در خصوص نحوه انجام معاینات لازم است که باید رعایت شود تا به اهداف معاینات رسید. </a:t>
            </a:r>
          </a:p>
          <a:p>
            <a:pPr marL="0" lvl="0" indent="0" algn="justLow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نحوه معاینات در بیماریهای واگیر و غیر واگیر طبق دستورالعمل باید انجام گیرد.  </a:t>
            </a:r>
          </a:p>
          <a:p>
            <a:pPr marL="0" lvl="0" indent="0" algn="justLow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endParaRPr lang="fa-IR" sz="23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0"/>
    </mc:Choice>
    <mc:Fallback xmlns="">
      <p:transition spd="slow" advTm="5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73" y="288759"/>
            <a:ext cx="10780295" cy="64168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>
              <a:spcAft>
                <a:spcPts val="0"/>
              </a:spcAft>
            </a:pP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پرسش وتمرین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73" y="1468581"/>
            <a:ext cx="10780295" cy="4887769"/>
          </a:xfrm>
        </p:spPr>
        <p:txBody>
          <a:bodyPr>
            <a:noAutofit/>
          </a:bodyPr>
          <a:lstStyle/>
          <a:p>
            <a:pPr marL="768350" lvl="0" indent="-4572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نکات لازم در انجام معاینه را شرح دهید.</a:t>
            </a:r>
          </a:p>
          <a:p>
            <a:pPr marL="768350" lvl="0" indent="-4572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نکات لازم در نحوه معاینات قد، وزن و محاسبه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نمایه توده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بدنی، پوست و مو، دهان و دندان، بینایی و شنوایی را جداگانه توضیح دهید </a:t>
            </a:r>
          </a:p>
          <a:p>
            <a:pPr marL="768350" lvl="0" indent="-45720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هر کدام از این معاینات را بصورت عملی ایفای نقش کنید.  </a:t>
            </a:r>
          </a:p>
          <a:p>
            <a:pPr marL="0" indent="0" algn="justLow" rtl="1">
              <a:lnSpc>
                <a:spcPct val="150000"/>
              </a:lnSpc>
              <a:spcAft>
                <a:spcPts val="0"/>
              </a:spcAft>
              <a:buNone/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28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1768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04"/>
    </mc:Choice>
    <mc:Fallback xmlns="">
      <p:transition spd="slow" advTm="4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7725"/>
            <a:ext cx="10515600" cy="68981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فهرست منابع: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6" y="1604211"/>
            <a:ext cx="11191165" cy="4752139"/>
          </a:xfrm>
        </p:spPr>
        <p:txBody>
          <a:bodyPr>
            <a:normAutofit fontScale="92500" lnSpcReduction="20000"/>
          </a:bodyPr>
          <a:lstStyle/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مرکز سلامت جمعیت–واحد خانواده و مدارس، بسته آموزشی راهنمای بالینی و برنامه اجرایی تیم سلامت برای خدمت به 18-5 سال ویژه غیر پزشک، 1396 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مرکز مدیریت گسترش –واحد بهداشت مدارس، بسته آموزشی مراقبتهای ادغام یافته سلامت نوجوان و مدارس، وزارت بهداشت درمان آموزش پزشکی 1396</a:t>
            </a:r>
          </a:p>
          <a:p>
            <a:pPr lvl="0"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حلم سرشت، پ. دل پیشه، ا. بهداشت مدارس، انتشارات چهر، 1388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sz="3200" dirty="0">
                <a:cs typeface="B Yagut" panose="00000400000000000000" pitchFamily="2" charset="-78"/>
              </a:rPr>
              <a:t>معاونت </a:t>
            </a:r>
            <a:r>
              <a:rPr lang="fa-IR" sz="3200" dirty="0" smtClean="0">
                <a:cs typeface="B Yagut" panose="00000400000000000000" pitchFamily="2" charset="-78"/>
              </a:rPr>
              <a:t>بهداشت- واحد سلامت روانی، اجتماعی و اعتیاد، </a:t>
            </a:r>
            <a:r>
              <a:rPr lang="fa-IR" sz="3200" dirty="0">
                <a:cs typeface="B Yagut" panose="00000400000000000000" pitchFamily="2" charset="-78"/>
              </a:rPr>
              <a:t>بسته </a:t>
            </a:r>
            <a:r>
              <a:rPr lang="fa-IR" sz="3200" dirty="0" smtClean="0">
                <a:cs typeface="B Yagut" panose="00000400000000000000" pitchFamily="2" charset="-78"/>
              </a:rPr>
              <a:t>آموزشی سلامت روان فراگیران سلامت، 1397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29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627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9"/>
    </mc:Choice>
    <mc:Fallback xmlns="">
      <p:transition spd="slow" advTm="20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019" y="13077"/>
            <a:ext cx="11370333" cy="1215221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40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اهداف آموزشی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499" y="1228299"/>
            <a:ext cx="11103633" cy="5192287"/>
          </a:xfrm>
        </p:spPr>
        <p:txBody>
          <a:bodyPr>
            <a:noAutofit/>
          </a:bodyPr>
          <a:lstStyle/>
          <a:p>
            <a:pPr marL="311150" indent="0" algn="r" rtl="1">
              <a:lnSpc>
                <a:spcPct val="150000"/>
              </a:lnSpc>
              <a:spcAft>
                <a:spcPts val="0"/>
              </a:spcAft>
              <a:buNone/>
            </a:pPr>
            <a:r>
              <a:rPr lang="fa-IR" sz="2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انتظار می رود فراگیر پس از مطالعه این درس بتواند </a:t>
            </a:r>
            <a:r>
              <a:rPr lang="fa-IR" sz="27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: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311150" indent="0" algn="r" rtl="1">
              <a:lnSpc>
                <a:spcPct val="150000"/>
              </a:lnSpc>
              <a:spcAft>
                <a:spcPts val="0"/>
              </a:spcAft>
              <a:buNone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معاینات را تعریف کنید و اهمیت آن را توضیح دهد.</a:t>
            </a:r>
          </a:p>
          <a:p>
            <a:pPr marL="311150" indent="0" algn="r" rtl="1">
              <a:lnSpc>
                <a:spcPct val="150000"/>
              </a:lnSpc>
              <a:spcAft>
                <a:spcPts val="0"/>
              </a:spcAft>
              <a:buNone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نکات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لازم در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قبل و حین انجام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معاینات را شرح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دهد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311150" indent="0" algn="justLow" rtl="1">
              <a:lnSpc>
                <a:spcPct val="150000"/>
              </a:lnSpc>
              <a:spcAft>
                <a:spcPts val="0"/>
              </a:spcAft>
              <a:buNone/>
            </a:pP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نکات لازم در نحوه معاینات قد، وزن و محاسبه نمایه توده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بدنی،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پوست و مو، دهان و دندان، بینایی و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شنوایی را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جداگانه توضیح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دهد </a:t>
            </a:r>
          </a:p>
          <a:p>
            <a:pPr marL="311150" indent="0" algn="justLow" rtl="1">
              <a:lnSpc>
                <a:spcPct val="150000"/>
              </a:lnSpc>
              <a:spcAft>
                <a:spcPts val="0"/>
              </a:spcAft>
              <a:buNone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هر کدام از این معاینات را بصورت عملی ایفای نقش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کند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  </a:t>
            </a:r>
          </a:p>
          <a:p>
            <a:pPr marL="768350" lvl="0" indent="-457200" algn="r" rt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311150" indent="0" algn="r" rtl="1">
              <a:lnSpc>
                <a:spcPct val="100000"/>
              </a:lnSpc>
              <a:spcAft>
                <a:spcPts val="0"/>
              </a:spcAft>
              <a:buNone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275590" indent="0" algn="just" rtl="1">
              <a:spcAft>
                <a:spcPts val="0"/>
              </a:spcAft>
              <a:buNone/>
            </a:pPr>
            <a:r>
              <a:rPr lang="ar-SA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 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-"/>
            </a:pPr>
            <a:endParaRPr lang="fa-IR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spcAft>
                <a:spcPts val="0"/>
              </a:spcAft>
              <a:buNone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3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8018" y="6225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4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37"/>
    </mc:Choice>
    <mc:Fallback xmlns="">
      <p:transition spd="slow" advTm="89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10653"/>
            <a:ext cx="10856495" cy="5166310"/>
          </a:xfrm>
        </p:spPr>
        <p:txBody>
          <a:bodyPr/>
          <a:lstStyle/>
          <a:p>
            <a:pPr marL="0" lvl="0" indent="0" algn="ctr" rtl="1">
              <a:lnSpc>
                <a:spcPct val="150000"/>
              </a:lnSpc>
              <a:buNone/>
            </a:pPr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لطفا نظرات و پیشنهادات خود پیرامون این بسته آموزشی را به آدرس زیر ارسال نمایید.</a:t>
            </a:r>
            <a:endParaRPr lang="en-US" sz="3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endParaRPr lang="fa-IR" sz="4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دانشگاه علوم پزشکی و خدمات بهداشتی درمانی استان زنجان</a:t>
            </a: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پست الکترونیک :  </a:t>
            </a:r>
            <a:r>
              <a:rPr lang="en-US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m.roozbeh@sina.zums.ac.ir</a:t>
            </a:r>
            <a:r>
              <a:rPr lang="fa-IR" sz="3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30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0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9"/>
    </mc:Choice>
    <mc:Fallback xmlns="">
      <p:transition spd="slow" advTm="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609" y="59533"/>
            <a:ext cx="10744200" cy="92310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فهرست عناوین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394" y="1282890"/>
            <a:ext cx="11357812" cy="5240739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تعریف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معاینات و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اهمیت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آن.</a:t>
            </a:r>
            <a:endParaRPr lang="fa-IR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نکات لازم در انجام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معاینات .</a:t>
            </a:r>
            <a:endParaRPr lang="fa-IR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نکات لازم در نحوه معاینات قد ووزن و محاسبه نمایه توده بدنی</a:t>
            </a:r>
            <a:endParaRPr lang="fa-IR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نکات لازم در نحوه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معاینات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پوست و مو، </a:t>
            </a:r>
            <a:endParaRPr lang="fa-IR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نکات لازم در نحوه معاینات بینایی و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شنوایی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نکات لازم در نحوه معاینات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دهان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دندان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Tx/>
              <a:buChar char="-"/>
            </a:pP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4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0767237" y="5945372"/>
            <a:ext cx="609600" cy="7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9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3"/>
    </mc:Choice>
    <mc:Fallback xmlns="">
      <p:transition spd="slow" advTm="37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4183"/>
            <a:ext cx="10515600" cy="1149776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تعریف </a:t>
            </a:r>
            <a:r>
              <a:rPr lang="fa-IR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معاینه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959"/>
            <a:ext cx="10515600" cy="4351338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دانش </a:t>
            </a:r>
            <a:r>
              <a:rPr lang="fa-IR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شناخت علائم و نشانه‌های بیماری که با حس‌های پنجگانه و بدون نیاز به تجهیزات ویژه پزشکی به صورت سرپایی درک می‌شوند.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961" y="3480179"/>
            <a:ext cx="4395219" cy="287617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9647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3" y="60179"/>
            <a:ext cx="11325725" cy="977199"/>
          </a:xfrm>
          <a:solidFill>
            <a:schemeClr val="bg1"/>
          </a:solidFill>
        </p:spPr>
        <p:txBody>
          <a:bodyPr/>
          <a:lstStyle/>
          <a:p>
            <a:pPr algn="ctr" rtl="1"/>
            <a:r>
              <a:rPr lang="fa-IR" sz="4000" dirty="0" smtClean="0">
                <a:ln w="3175" cmpd="sng">
                  <a:noFill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اهمیت </a:t>
            </a:r>
            <a:r>
              <a:rPr lang="ar-SA" sz="4000" dirty="0" smtClean="0">
                <a:ln w="3175" cmpd="sng">
                  <a:noFill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معاینات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3133" y="1037377"/>
            <a:ext cx="11126521" cy="5684097"/>
          </a:xfrm>
        </p:spPr>
        <p:txBody>
          <a:bodyPr>
            <a:noAutofit/>
          </a:bodyPr>
          <a:lstStyle/>
          <a:p>
            <a:pPr marL="561340" indent="-342900" algn="justLow" defTabSz="457200" rtl="1">
              <a:lnSpc>
                <a:spcPct val="160000"/>
              </a:lnSpc>
              <a:spcBef>
                <a:spcPct val="20000"/>
              </a:spcBef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50 % از جمعیت زیر 19سال هستند که </a:t>
            </a:r>
            <a:r>
              <a:rPr lang="fa-IR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نوجوان در رده سنی( 5 تا 18 ) می باشند </a:t>
            </a:r>
            <a:r>
              <a:rPr lang="fa-IR" dirty="0" smtClean="0">
                <a:cs typeface="B Yagut" panose="00000400000000000000" pitchFamily="2" charset="-78"/>
              </a:rPr>
              <a:t>که دوران سریع و حساس رشد و تکامل جسمی، روانی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است 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  <a:p>
            <a:pPr marL="561340" indent="-342900" algn="justLow" defTabSz="457200" rtl="1">
              <a:lnSpc>
                <a:spcPct val="160000"/>
              </a:lnSpc>
              <a:spcBef>
                <a:spcPct val="20000"/>
              </a:spcBef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نوجوانی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بهترین فرصت برای کشف اختلالات و مشکلات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است تا بزرگسالی </a:t>
            </a:r>
            <a:r>
              <a:rPr lang="fa-I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سالمی داشته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باشند</a:t>
            </a:r>
            <a:r>
              <a:rPr lang="fa-IR" dirty="0" smtClean="0">
                <a:cs typeface="B Yagut" panose="00000400000000000000" pitchFamily="2" charset="-78"/>
              </a:rPr>
              <a:t>، </a:t>
            </a:r>
            <a:r>
              <a:rPr lang="fa-IR" dirty="0">
                <a:cs typeface="B Yagut" panose="00000400000000000000" pitchFamily="2" charset="-78"/>
              </a:rPr>
              <a:t>لذا هر نوع انحراف از حالت طبیعی و سلامت در این دوران باید در اولین فرصت کشف و درمان </a:t>
            </a:r>
            <a:r>
              <a:rPr lang="fa-IR" dirty="0" smtClean="0">
                <a:cs typeface="B Yagut" panose="00000400000000000000" pitchFamily="2" charset="-78"/>
              </a:rPr>
              <a:t>گردد</a:t>
            </a:r>
          </a:p>
          <a:p>
            <a:pPr marL="561340" indent="-342900" algn="justLow" defTabSz="457200" rtl="1">
              <a:lnSpc>
                <a:spcPct val="160000"/>
              </a:lnSpc>
              <a:spcBef>
                <a:spcPct val="20000"/>
              </a:spcBef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بـه دلیل کامـل نشـدن مهارتهـا و شرایط سنـی آسیب پذیرشان در معرض ابتلا به بیماریهای عفونی خطرناک، سوانح و حوادث می باشند. </a:t>
            </a:r>
          </a:p>
          <a:p>
            <a:pPr marL="0" indent="0" algn="justLow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endParaRPr lang="fa-IR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Yagut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7935" y="6049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08"/>
    </mc:Choice>
    <mc:Fallback xmlns="">
      <p:transition spd="slow" advTm="170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770" y="107984"/>
            <a:ext cx="11004884" cy="105203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ln w="3175" cmpd="sng">
                  <a:noFill/>
                </a:ln>
                <a:latin typeface="Garamond" panose="02020404030301010803"/>
                <a:cs typeface="B Yagut" panose="00000400000000000000" pitchFamily="2" charset="-78"/>
              </a:rPr>
              <a:t>انواع معاینات نوجوانان5 تا 18 سال :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5579" y="1160022"/>
            <a:ext cx="6128084" cy="5697978"/>
          </a:xfrm>
        </p:spPr>
        <p:txBody>
          <a:bodyPr>
            <a:noAutofit/>
          </a:bodyPr>
          <a:lstStyle/>
          <a:p>
            <a:pPr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وضعیت </a:t>
            </a: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قد ، وزن و نمایه توده بدنی</a:t>
            </a:r>
          </a:p>
          <a:p>
            <a:pPr lvl="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وضعیت بینایی: </a:t>
            </a: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با</a:t>
            </a: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E</a:t>
            </a: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چارت</a:t>
            </a:r>
            <a:endParaRPr lang="fa-IR" sz="24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  <a:cs typeface="B Yagut" panose="00000400000000000000" pitchFamily="2" charset="-78"/>
            </a:endParaRPr>
          </a:p>
          <a:p>
            <a:pPr lvl="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وضعیت </a:t>
            </a: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شنوایی: </a:t>
            </a: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با </a:t>
            </a: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تست نجوا</a:t>
            </a:r>
          </a:p>
          <a:p>
            <a:pPr lvl="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وضعیت پوست </a:t>
            </a: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و </a:t>
            </a: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مو: پد یکلوزیس و گال،کچلی...</a:t>
            </a:r>
          </a:p>
          <a:p>
            <a:pPr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وضعیت دهان و دندان </a:t>
            </a:r>
            <a:endParaRPr lang="en-US" sz="22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  <a:cs typeface="B Yagut" panose="00000400000000000000" pitchFamily="2" charset="-78"/>
            </a:endParaRPr>
          </a:p>
          <a:p>
            <a:pPr marL="342900" lvl="0" indent="-34290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نشانه </a:t>
            </a: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ها و عوامل خطرسل</a:t>
            </a:r>
          </a:p>
          <a:p>
            <a:pPr marL="342900" lvl="0" indent="-34290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نشانه </a:t>
            </a: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ها و عوامل خطرآسم</a:t>
            </a:r>
          </a:p>
          <a:p>
            <a:pPr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نشانه </a:t>
            </a: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های فشارخون</a:t>
            </a:r>
            <a:endParaRPr lang="fa-IR" sz="2400" dirty="0" smtClean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  <a:cs typeface="B Yagut" panose="00000400000000000000" pitchFamily="2" charset="-78"/>
            </a:endParaRPr>
          </a:p>
          <a:p>
            <a:pPr marL="0" lvl="0" indent="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                       </a:t>
            </a:r>
          </a:p>
          <a:p>
            <a:pPr marL="0" lvl="0" indent="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                    </a:t>
            </a:r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422" y="1460311"/>
            <a:ext cx="5630778" cy="487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سلامت روانی: </a:t>
            </a:r>
            <a:r>
              <a:rPr lang="fa-IR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(</a:t>
            </a:r>
            <a:r>
              <a:rPr lang="fa-IR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گروه سنی </a:t>
            </a:r>
            <a:r>
              <a:rPr lang="fa-IR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15-5 </a:t>
            </a:r>
            <a:r>
              <a:rPr lang="fa-IR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و </a:t>
            </a:r>
            <a:r>
              <a:rPr lang="fa-IR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15سال به بالا)</a:t>
            </a:r>
            <a:endParaRPr lang="fa-IR" sz="22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  <a:cs typeface="B Yagut" panose="00000400000000000000" pitchFamily="2" charset="-78"/>
            </a:endParaRPr>
          </a:p>
          <a:p>
            <a:pPr marL="342900" lvl="0" indent="-34290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سلامت </a:t>
            </a: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اجتماعی</a:t>
            </a:r>
          </a:p>
          <a:p>
            <a:pPr marL="342900" lvl="0" indent="-34290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اختلالات مصرف مواد </a:t>
            </a:r>
            <a:r>
              <a:rPr lang="fa-IR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(</a:t>
            </a:r>
            <a:r>
              <a:rPr lang="fa-IR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گروه سنی 10-5 و 18-11سال)</a:t>
            </a:r>
            <a:endParaRPr lang="fa-IR" sz="24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  <a:cs typeface="B Yagut" panose="00000400000000000000" pitchFamily="2" charset="-78"/>
            </a:endParaRPr>
          </a:p>
          <a:p>
            <a:pPr marL="342900" lvl="0" indent="-34290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رفتار </a:t>
            </a: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های </a:t>
            </a: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پرخطر</a:t>
            </a:r>
            <a:r>
              <a:rPr lang="fa-IR" sz="2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: (</a:t>
            </a:r>
            <a:r>
              <a:rPr lang="fa-IR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گروه سنی </a:t>
            </a:r>
            <a:r>
              <a:rPr lang="fa-IR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10-5 </a:t>
            </a:r>
            <a:r>
              <a:rPr lang="fa-IR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و </a:t>
            </a:r>
            <a:r>
              <a:rPr lang="fa-IR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18-11سال)</a:t>
            </a:r>
            <a:endParaRPr lang="fa-IR" sz="22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  <a:cs typeface="B Yagut" panose="00000400000000000000" pitchFamily="2" charset="-78"/>
            </a:endParaRPr>
          </a:p>
          <a:p>
            <a:pPr marL="342900" indent="-34290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بیماریهای تنفسی و </a:t>
            </a:r>
            <a:r>
              <a:rPr lang="fa-I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گوارشی</a:t>
            </a:r>
          </a:p>
          <a:p>
            <a:pPr marL="342900" lvl="0" indent="-34290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بیماریهای ویروسی </a:t>
            </a:r>
          </a:p>
          <a:p>
            <a:pPr marL="342900" lvl="0" indent="-342900" algn="r" defTabSz="457200" rtl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Wingdings" panose="05000000000000000000" pitchFamily="2" charset="2"/>
              <a:buChar char="§"/>
            </a:pPr>
            <a:r>
              <a:rPr lang="fa-IR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  <a:cs typeface="B Yagut" panose="00000400000000000000" pitchFamily="2" charset="-78"/>
              </a:rPr>
              <a:t>بیماریهای انگلی و ...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32611" y="6301759"/>
            <a:ext cx="750028" cy="365125"/>
          </a:xfrm>
        </p:spPr>
        <p:txBody>
          <a:bodyPr/>
          <a:lstStyle/>
          <a:p>
            <a:fld id="{9E3B6D65-8702-47C7-A8B1-DCAEFFBEED18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5858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18"/>
    </mc:Choice>
    <mc:Fallback xmlns="">
      <p:transition spd="slow" advTm="6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202801"/>
            <a:ext cx="10744200" cy="95032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نکات قابل توجه در معاینات </a:t>
            </a:r>
            <a:r>
              <a:rPr lang="fa-IR" sz="4000" dirty="0" smtClean="0">
                <a:cs typeface="B Yagut" panose="00000400000000000000" pitchFamily="2" charset="-78"/>
              </a:rPr>
              <a:t>نوجوان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349528"/>
            <a:ext cx="11357812" cy="5006822"/>
          </a:xfrm>
        </p:spPr>
        <p:txBody>
          <a:bodyPr>
            <a:noAutofit/>
          </a:bodyPr>
          <a:lstStyle/>
          <a:p>
            <a:pPr algn="justLow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معاینه نوجوانان زیر 15 سال باید به همراه والدین باشد </a:t>
            </a:r>
          </a:p>
          <a:p>
            <a:pPr algn="justLow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نوجوان از 15 تا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18سال </a:t>
            </a: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نیازی به حضور همراه نمی باشد.</a:t>
            </a:r>
            <a:endParaRPr lang="fa-IR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در معاینه حتما حالت پذیرش داشته باشیم تا ارتباط خوبی برقرار شود و نوجوان یا اولیاء آنها به ما اعتماد کنند.</a:t>
            </a:r>
          </a:p>
          <a:p>
            <a:pPr lvl="0" algn="justLow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به تمام حرکات و نشانه های نوجوان و همراهش دقت و توجه می کنیم تا در صورت مشکوک شدن به بیماری و اختلال خاصی، اقدامات لازم صورت گیرد.</a:t>
            </a:r>
          </a:p>
          <a:p>
            <a:pPr algn="r" rtl="1">
              <a:lnSpc>
                <a:spcPct val="150000"/>
              </a:lnSpc>
              <a:buFontTx/>
              <a:buChar char="-"/>
            </a:pP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Tx/>
              <a:buChar char="-"/>
            </a:pP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7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62"/>
    </mc:Choice>
    <mc:Fallback xmlns="">
      <p:transition spd="slow" advTm="12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860" y="115724"/>
            <a:ext cx="10744200" cy="117107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ادامه- نکات در معاینات نوجوان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475" y="1382332"/>
            <a:ext cx="11414072" cy="4951362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توجه به علایم ظاهری </a:t>
            </a:r>
            <a:r>
              <a:rPr lang="fa-IR" dirty="0">
                <a:cs typeface="B Yagut" panose="00000400000000000000" pitchFamily="2" charset="-78"/>
              </a:rPr>
              <a:t>از قبیل </a:t>
            </a:r>
            <a:r>
              <a:rPr lang="fa-IR" dirty="0" smtClean="0">
                <a:cs typeface="B Yagut" panose="00000400000000000000" pitchFamily="2" charset="-78"/>
              </a:rPr>
              <a:t>رنگ </a:t>
            </a:r>
            <a:r>
              <a:rPr lang="fa-IR" dirty="0">
                <a:cs typeface="B Yagut" panose="00000400000000000000" pitchFamily="2" charset="-78"/>
              </a:rPr>
              <a:t>و روی پریده یا برافروخته ، چشم های قرمز ، آبریزش از بینی، پلک های متورم  وقرمز </a:t>
            </a:r>
            <a:r>
              <a:rPr lang="fa-IR" dirty="0" smtClean="0">
                <a:cs typeface="B Yagut" panose="00000400000000000000" pitchFamily="2" charset="-78"/>
              </a:rPr>
              <a:t>و ...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علائم پوستی شامل </a:t>
            </a:r>
            <a:r>
              <a:rPr lang="fa-IR" dirty="0">
                <a:cs typeface="B Yagut" panose="00000400000000000000" pitchFamily="2" charset="-78"/>
              </a:rPr>
              <a:t>بثورات </a:t>
            </a:r>
            <a:r>
              <a:rPr lang="fa-IR" dirty="0" smtClean="0">
                <a:cs typeface="B Yagut" panose="00000400000000000000" pitchFamily="2" charset="-78"/>
              </a:rPr>
              <a:t>جلدی، قرمزی، تورم، خارش و ...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نشانه هایی چون سرفه </a:t>
            </a:r>
            <a:r>
              <a:rPr lang="fa-IR" dirty="0">
                <a:cs typeface="B Yagut" panose="00000400000000000000" pitchFamily="2" charset="-78"/>
              </a:rPr>
              <a:t>وعطسه </a:t>
            </a:r>
            <a:r>
              <a:rPr lang="fa-IR" dirty="0" smtClean="0">
                <a:cs typeface="B Yagut" panose="00000400000000000000" pitchFamily="2" charset="-78"/>
              </a:rPr>
              <a:t>زیاد، </a:t>
            </a:r>
            <a:r>
              <a:rPr lang="fa-IR" dirty="0">
                <a:cs typeface="B Yagut" panose="00000400000000000000" pitchFamily="2" charset="-78"/>
              </a:rPr>
              <a:t>خستگی بدون دلیل ، سردرد، سرگیجه ، تب، دل </a:t>
            </a:r>
            <a:r>
              <a:rPr lang="fa-IR" dirty="0" smtClean="0">
                <a:cs typeface="B Yagut" panose="00000400000000000000" pitchFamily="2" charset="-78"/>
              </a:rPr>
              <a:t>درد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علائم روانی مانند غم، عدم ارتباط، اضطراب و ...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 وهرعلامت غیرعادی که ممکن </a:t>
            </a:r>
            <a:r>
              <a:rPr lang="fa-IR" dirty="0">
                <a:cs typeface="B Yagut" panose="00000400000000000000" pitchFamily="2" charset="-78"/>
              </a:rPr>
              <a:t>است مقدمه یک بیماری باشد </a:t>
            </a:r>
            <a:r>
              <a:rPr lang="fa-IR" dirty="0" smtClean="0">
                <a:cs typeface="B Yagut" panose="00000400000000000000" pitchFamily="2" charset="-78"/>
              </a:rPr>
              <a:t>و </a:t>
            </a:r>
            <a:r>
              <a:rPr lang="fa-IR" dirty="0">
                <a:cs typeface="B Yagut" panose="00000400000000000000" pitchFamily="2" charset="-78"/>
              </a:rPr>
              <a:t>باید </a:t>
            </a:r>
            <a:r>
              <a:rPr lang="fa-IR" dirty="0" smtClean="0">
                <a:cs typeface="B Yagut" panose="00000400000000000000" pitchFamily="2" charset="-78"/>
              </a:rPr>
              <a:t>به آن توجه شود. </a:t>
            </a:r>
            <a:endParaRPr lang="fa-IR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Tx/>
              <a:buChar char="-"/>
            </a:pPr>
            <a:endParaRPr lang="fa-IR" sz="3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6D65-8702-47C7-A8B1-DCAEFFBEED18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4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64"/>
    </mc:Choice>
    <mc:Fallback xmlns="">
      <p:transition spd="slow" advTm="6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زنجان</_x062f__x0627__x0646__x0634__x06af__x0627__x0647_>
    <_x0646__x0648__x0639__x0020__x062d__x06cc__x0637__x0647_ xmlns="12fdc5dc-769e-4543-b10d-fbea3dac4417">مراقبت‌هاي ادغام يافته سلامت نوجوانان و مدارس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5NN7CDR5NKU2-831-1312</_dlc_DocId>
    <_dlc_DocIdUrl xmlns="1047730d-92e1-4018-9084-d932fd3a7f58">
      <Url>http://www.health.gov.ir/hnd/_layouts/DocIdRedir.aspx?ID=5NN7CDR5NKU2-831-1312</Url>
      <Description>5NN7CDR5NKU2-831-1312</Description>
    </_dlc_DocIdUrl>
  </documentManagement>
</p:properties>
</file>

<file path=customXml/itemProps1.xml><?xml version="1.0" encoding="utf-8"?>
<ds:datastoreItem xmlns:ds="http://schemas.openxmlformats.org/officeDocument/2006/customXml" ds:itemID="{A293C5DB-0C44-407E-85DF-95608CC2A1EC}"/>
</file>

<file path=customXml/itemProps2.xml><?xml version="1.0" encoding="utf-8"?>
<ds:datastoreItem xmlns:ds="http://schemas.openxmlformats.org/officeDocument/2006/customXml" ds:itemID="{8F1FB70F-2024-4360-910A-7A27E57ABBB6}"/>
</file>

<file path=customXml/itemProps3.xml><?xml version="1.0" encoding="utf-8"?>
<ds:datastoreItem xmlns:ds="http://schemas.openxmlformats.org/officeDocument/2006/customXml" ds:itemID="{8D56BA2A-2A38-4310-AA6A-D782A3FCE545}"/>
</file>

<file path=customXml/itemProps4.xml><?xml version="1.0" encoding="utf-8"?>
<ds:datastoreItem xmlns:ds="http://schemas.openxmlformats.org/officeDocument/2006/customXml" ds:itemID="{B291C503-3B3D-4D1C-9BD2-E90B9A531EA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4089</TotalTime>
  <Words>2219</Words>
  <Application>Microsoft Office PowerPoint</Application>
  <PresentationFormat>Widescreen</PresentationFormat>
  <Paragraphs>241</Paragraphs>
  <Slides>30</Slides>
  <Notes>3</Notes>
  <HiddenSlides>0</HiddenSlides>
  <MMClips>30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B Nazanin</vt:lpstr>
      <vt:lpstr>B Yagut</vt:lpstr>
      <vt:lpstr>Calibri</vt:lpstr>
      <vt:lpstr>Calibri Light</vt:lpstr>
      <vt:lpstr>Garamond</vt:lpstr>
      <vt:lpstr>Times New Roman</vt:lpstr>
      <vt:lpstr>Wingdings</vt:lpstr>
      <vt:lpstr>Office Theme</vt:lpstr>
      <vt:lpstr>مراقبتهای ادغام یافته سلامت نوجوانان ومدارس</vt:lpstr>
      <vt:lpstr>مشخصات سند</vt:lpstr>
      <vt:lpstr> اهداف آموزشی</vt:lpstr>
      <vt:lpstr>فهرست عناوین</vt:lpstr>
      <vt:lpstr>تعریف معاینه </vt:lpstr>
      <vt:lpstr>اهمیت معاینات</vt:lpstr>
      <vt:lpstr>انواع معاینات نوجوانان5 تا 18 سال :</vt:lpstr>
      <vt:lpstr>نکات قابل توجه در معاینات نوجوان</vt:lpstr>
      <vt:lpstr>ادامه- نکات در معاینات نوجوان</vt:lpstr>
      <vt:lpstr>ادامه- نکات در معاینات نوجوان</vt:lpstr>
      <vt:lpstr>ادامه- نکات در معاینات نوجوان</vt:lpstr>
      <vt:lpstr>شایع ترین بیماریهای نوجوانان</vt:lpstr>
      <vt:lpstr>اندازه گیری قد </vt:lpstr>
      <vt:lpstr>اندازه گیری قد </vt:lpstr>
      <vt:lpstr>اندازه گیری وزن و تعیین BMI</vt:lpstr>
      <vt:lpstr>نحوه معاینه بينايی</vt:lpstr>
      <vt:lpstr>نکات مهم در معاینه چشم</vt:lpstr>
      <vt:lpstr>نحوه معاینه شنوايی</vt:lpstr>
      <vt:lpstr>نحوه معاینه بیماری قارچی( کچلی)</vt:lpstr>
      <vt:lpstr>نحوه معاینه پدیکولوزیس (شپش سر)</vt:lpstr>
      <vt:lpstr>نحوه معاینه پدیکولوزیس (شپش بدن )</vt:lpstr>
      <vt:lpstr>نحوه معاینه شپش عانه </vt:lpstr>
      <vt:lpstr>نحوه معاینه گال ( جرب )</vt:lpstr>
      <vt:lpstr>ادامه- معاینه گال ( جرب )</vt:lpstr>
      <vt:lpstr>نحوه معاینه دهان و دندان</vt:lpstr>
      <vt:lpstr>ادامه- نحوه معاینه دهان و دندان</vt:lpstr>
      <vt:lpstr>خلاصه مطالب و نتیجه گیری</vt:lpstr>
      <vt:lpstr>پرسش وتمرین</vt:lpstr>
      <vt:lpstr>فهرست منابع: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نحوه معاینات نوجوانان برای تشخیص زودرس بیماریها 1</dc:title>
  <dc:creator>saide ahankar</dc:creator>
  <cp:lastModifiedBy>HCZ</cp:lastModifiedBy>
  <cp:revision>905</cp:revision>
  <dcterms:created xsi:type="dcterms:W3CDTF">2020-04-19T04:39:02Z</dcterms:created>
  <dcterms:modified xsi:type="dcterms:W3CDTF">2020-09-27T08:28:07Z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e13e979d-de33-4b23-9e32-3f9114fc2961</vt:lpwstr>
  </property>
</Properties>
</file>